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1.xml" ContentType="application/vnd.ms-office.chartstyle+xml"/>
  <Override PartName="/ppt/charts/colors1.xml" ContentType="application/vnd.ms-office.chartcolorstyle+xml"/>
  <Override PartName="/ppt/charts/chart23.xml" ContentType="application/vnd.openxmlformats-officedocument.drawingml.chart+xml"/>
  <Override PartName="/ppt/charts/style2.xml" ContentType="application/vnd.ms-office.chartstyle+xml"/>
  <Override PartName="/ppt/charts/colors2.xml" ContentType="application/vnd.ms-office.chartcolorstyle+xml"/>
  <Override PartName="/ppt/charts/chart24.xml" ContentType="application/vnd.openxmlformats-officedocument.drawingml.chart+xml"/>
  <Override PartName="/ppt/charts/style3.xml" ContentType="application/vnd.ms-office.chartstyle+xml"/>
  <Override PartName="/ppt/charts/colors3.xml" ContentType="application/vnd.ms-office.chartcolorstyle+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charts/chart2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2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30.xml" ContentType="application/vnd.openxmlformats-officedocument.drawingml.chart+xml"/>
  <Override PartName="/ppt/charts/style9.xml" ContentType="application/vnd.ms-office.chartstyle+xml"/>
  <Override PartName="/ppt/charts/colors9.xml" ContentType="application/vnd.ms-office.chartcolorstyle+xml"/>
  <Override PartName="/ppt/charts/chart3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xml" ContentType="application/vnd.openxmlformats-officedocument.themeOverride+xml"/>
  <Override PartName="/ppt/charts/chart3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4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4.xml" ContentType="application/vnd.openxmlformats-officedocument.themeOverride+xml"/>
  <Override PartName="/ppt/charts/chart4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5.xml" ContentType="application/vnd.openxmlformats-officedocument.themeOverride+xml"/>
  <Override PartName="/ppt/charts/chart4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6.xml" ContentType="application/vnd.openxmlformats-officedocument.drawingml.chart+xml"/>
  <Override PartName="/ppt/charts/style25.xml" ContentType="application/vnd.ms-office.chartstyle+xml"/>
  <Override PartName="/ppt/charts/colors2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270" r:id="rId5"/>
    <p:sldId id="262" r:id="rId6"/>
    <p:sldId id="320" r:id="rId7"/>
    <p:sldId id="321" r:id="rId8"/>
    <p:sldId id="322" r:id="rId9"/>
    <p:sldId id="323" r:id="rId10"/>
    <p:sldId id="324" r:id="rId11"/>
    <p:sldId id="325" r:id="rId12"/>
    <p:sldId id="326" r:id="rId13"/>
    <p:sldId id="327" r:id="rId14"/>
    <p:sldId id="328" r:id="rId15"/>
    <p:sldId id="329" r:id="rId16"/>
    <p:sldId id="330" r:id="rId17"/>
    <p:sldId id="265" r:id="rId18"/>
    <p:sldId id="281" r:id="rId19"/>
    <p:sldId id="282" r:id="rId20"/>
    <p:sldId id="285" r:id="rId21"/>
    <p:sldId id="283" r:id="rId22"/>
    <p:sldId id="284" r:id="rId23"/>
    <p:sldId id="287" r:id="rId24"/>
    <p:sldId id="288" r:id="rId25"/>
    <p:sldId id="289" r:id="rId26"/>
    <p:sldId id="290" r:id="rId27"/>
    <p:sldId id="291" r:id="rId28"/>
    <p:sldId id="292" r:id="rId29"/>
    <p:sldId id="1068" r:id="rId30"/>
    <p:sldId id="334" r:id="rId31"/>
    <p:sldId id="1059" r:id="rId32"/>
    <p:sldId id="274" r:id="rId33"/>
    <p:sldId id="1025" r:id="rId34"/>
    <p:sldId id="1063" r:id="rId35"/>
    <p:sldId id="1069" r:id="rId36"/>
    <p:sldId id="1070" r:id="rId37"/>
    <p:sldId id="1071" r:id="rId38"/>
    <p:sldId id="1072" r:id="rId39"/>
    <p:sldId id="1073" r:id="rId40"/>
    <p:sldId id="1074" r:id="rId41"/>
    <p:sldId id="1075" r:id="rId42"/>
    <p:sldId id="1076" r:id="rId43"/>
    <p:sldId id="1077" r:id="rId44"/>
    <p:sldId id="1078" r:id="rId45"/>
    <p:sldId id="1079" r:id="rId46"/>
    <p:sldId id="1080" r:id="rId47"/>
    <p:sldId id="1081" r:id="rId48"/>
    <p:sldId id="1082" r:id="rId49"/>
    <p:sldId id="1083" r:id="rId50"/>
    <p:sldId id="1084" r:id="rId51"/>
    <p:sldId id="1085" r:id="rId52"/>
    <p:sldId id="1086" r:id="rId53"/>
    <p:sldId id="1087" r:id="rId54"/>
    <p:sldId id="1094" r:id="rId55"/>
    <p:sldId id="1088" r:id="rId56"/>
    <p:sldId id="1089" r:id="rId57"/>
    <p:sldId id="1090" r:id="rId58"/>
    <p:sldId id="1095" r:id="rId59"/>
    <p:sldId id="1091" r:id="rId60"/>
    <p:sldId id="1096" r:id="rId61"/>
    <p:sldId id="1092" r:id="rId62"/>
    <p:sldId id="1093" r:id="rId63"/>
    <p:sldId id="1097" r:id="rId64"/>
    <p:sldId id="1043" r:id="rId65"/>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572">
          <p15:clr>
            <a:srgbClr val="A4A3A4"/>
          </p15:clr>
        </p15:guide>
        <p15:guide id="3" orient="horz" pos="4020">
          <p15:clr>
            <a:srgbClr val="A4A3A4"/>
          </p15:clr>
        </p15:guide>
        <p15:guide id="4" pos="2880">
          <p15:clr>
            <a:srgbClr val="A4A3A4"/>
          </p15:clr>
        </p15:guide>
        <p15:guide id="5" pos="1338">
          <p15:clr>
            <a:srgbClr val="A4A3A4"/>
          </p15:clr>
        </p15:guide>
        <p15:guide id="6"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5C71B-BE63-4438-81B4-5C814498AFDD}" v="1" dt="2025-04-09T11:36:41.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2" d="100"/>
          <a:sy n="92" d="100"/>
        </p:scale>
        <p:origin x="2112" y="306"/>
      </p:cViewPr>
      <p:guideLst>
        <p:guide orient="horz" pos="2160"/>
        <p:guide orient="horz" pos="572"/>
        <p:guide orient="horz" pos="4020"/>
        <p:guide pos="2880"/>
        <p:guide pos="13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Vasiljeva" userId="e4143e2b-a346-438a-a47e-ee5ad12d066e" providerId="ADAL" clId="{4F85C71B-BE63-4438-81B4-5C814498AFDD}"/>
    <pc:docChg chg="addSld modSld">
      <pc:chgData name="Kristine Vasiljeva" userId="e4143e2b-a346-438a-a47e-ee5ad12d066e" providerId="ADAL" clId="{4F85C71B-BE63-4438-81B4-5C814498AFDD}" dt="2025-04-09T11:36:41.417" v="0"/>
      <pc:docMkLst>
        <pc:docMk/>
      </pc:docMkLst>
      <pc:sldChg chg="add">
        <pc:chgData name="Kristine Vasiljeva" userId="e4143e2b-a346-438a-a47e-ee5ad12d066e" providerId="ADAL" clId="{4F85C71B-BE63-4438-81B4-5C814498AFDD}" dt="2025-04-09T11:36:41.417" v="0"/>
        <pc:sldMkLst>
          <pc:docMk/>
          <pc:sldMk cId="1530523891" sldId="274"/>
        </pc:sldMkLst>
      </pc:sldChg>
      <pc:sldChg chg="add">
        <pc:chgData name="Kristine Vasiljeva" userId="e4143e2b-a346-438a-a47e-ee5ad12d066e" providerId="ADAL" clId="{4F85C71B-BE63-4438-81B4-5C814498AFDD}" dt="2025-04-09T11:36:41.417" v="0"/>
        <pc:sldMkLst>
          <pc:docMk/>
          <pc:sldMk cId="3576492633" sldId="334"/>
        </pc:sldMkLst>
      </pc:sldChg>
      <pc:sldChg chg="add">
        <pc:chgData name="Kristine Vasiljeva" userId="e4143e2b-a346-438a-a47e-ee5ad12d066e" providerId="ADAL" clId="{4F85C71B-BE63-4438-81B4-5C814498AFDD}" dt="2025-04-09T11:36:41.417" v="0"/>
        <pc:sldMkLst>
          <pc:docMk/>
          <pc:sldMk cId="860888851" sldId="1025"/>
        </pc:sldMkLst>
      </pc:sldChg>
      <pc:sldChg chg="add">
        <pc:chgData name="Kristine Vasiljeva" userId="e4143e2b-a346-438a-a47e-ee5ad12d066e" providerId="ADAL" clId="{4F85C71B-BE63-4438-81B4-5C814498AFDD}" dt="2025-04-09T11:36:41.417" v="0"/>
        <pc:sldMkLst>
          <pc:docMk/>
          <pc:sldMk cId="1535299571" sldId="1043"/>
        </pc:sldMkLst>
      </pc:sldChg>
      <pc:sldChg chg="add">
        <pc:chgData name="Kristine Vasiljeva" userId="e4143e2b-a346-438a-a47e-ee5ad12d066e" providerId="ADAL" clId="{4F85C71B-BE63-4438-81B4-5C814498AFDD}" dt="2025-04-09T11:36:41.417" v="0"/>
        <pc:sldMkLst>
          <pc:docMk/>
          <pc:sldMk cId="1116716670" sldId="1059"/>
        </pc:sldMkLst>
      </pc:sldChg>
      <pc:sldChg chg="add">
        <pc:chgData name="Kristine Vasiljeva" userId="e4143e2b-a346-438a-a47e-ee5ad12d066e" providerId="ADAL" clId="{4F85C71B-BE63-4438-81B4-5C814498AFDD}" dt="2025-04-09T11:36:41.417" v="0"/>
        <pc:sldMkLst>
          <pc:docMk/>
          <pc:sldMk cId="1426621470" sldId="1063"/>
        </pc:sldMkLst>
      </pc:sldChg>
      <pc:sldChg chg="add">
        <pc:chgData name="Kristine Vasiljeva" userId="e4143e2b-a346-438a-a47e-ee5ad12d066e" providerId="ADAL" clId="{4F85C71B-BE63-4438-81B4-5C814498AFDD}" dt="2025-04-09T11:36:41.417" v="0"/>
        <pc:sldMkLst>
          <pc:docMk/>
          <pc:sldMk cId="1349639414" sldId="1068"/>
        </pc:sldMkLst>
      </pc:sldChg>
      <pc:sldChg chg="add">
        <pc:chgData name="Kristine Vasiljeva" userId="e4143e2b-a346-438a-a47e-ee5ad12d066e" providerId="ADAL" clId="{4F85C71B-BE63-4438-81B4-5C814498AFDD}" dt="2025-04-09T11:36:41.417" v="0"/>
        <pc:sldMkLst>
          <pc:docMk/>
          <pc:sldMk cId="2060093105" sldId="1069"/>
        </pc:sldMkLst>
      </pc:sldChg>
      <pc:sldChg chg="add">
        <pc:chgData name="Kristine Vasiljeva" userId="e4143e2b-a346-438a-a47e-ee5ad12d066e" providerId="ADAL" clId="{4F85C71B-BE63-4438-81B4-5C814498AFDD}" dt="2025-04-09T11:36:41.417" v="0"/>
        <pc:sldMkLst>
          <pc:docMk/>
          <pc:sldMk cId="790413770" sldId="1070"/>
        </pc:sldMkLst>
      </pc:sldChg>
      <pc:sldChg chg="add">
        <pc:chgData name="Kristine Vasiljeva" userId="e4143e2b-a346-438a-a47e-ee5ad12d066e" providerId="ADAL" clId="{4F85C71B-BE63-4438-81B4-5C814498AFDD}" dt="2025-04-09T11:36:41.417" v="0"/>
        <pc:sldMkLst>
          <pc:docMk/>
          <pc:sldMk cId="1257394468" sldId="1071"/>
        </pc:sldMkLst>
      </pc:sldChg>
      <pc:sldChg chg="add">
        <pc:chgData name="Kristine Vasiljeva" userId="e4143e2b-a346-438a-a47e-ee5ad12d066e" providerId="ADAL" clId="{4F85C71B-BE63-4438-81B4-5C814498AFDD}" dt="2025-04-09T11:36:41.417" v="0"/>
        <pc:sldMkLst>
          <pc:docMk/>
          <pc:sldMk cId="259711065" sldId="1072"/>
        </pc:sldMkLst>
      </pc:sldChg>
      <pc:sldChg chg="add">
        <pc:chgData name="Kristine Vasiljeva" userId="e4143e2b-a346-438a-a47e-ee5ad12d066e" providerId="ADAL" clId="{4F85C71B-BE63-4438-81B4-5C814498AFDD}" dt="2025-04-09T11:36:41.417" v="0"/>
        <pc:sldMkLst>
          <pc:docMk/>
          <pc:sldMk cId="1794387926" sldId="1073"/>
        </pc:sldMkLst>
      </pc:sldChg>
      <pc:sldChg chg="add">
        <pc:chgData name="Kristine Vasiljeva" userId="e4143e2b-a346-438a-a47e-ee5ad12d066e" providerId="ADAL" clId="{4F85C71B-BE63-4438-81B4-5C814498AFDD}" dt="2025-04-09T11:36:41.417" v="0"/>
        <pc:sldMkLst>
          <pc:docMk/>
          <pc:sldMk cId="3117565410" sldId="1074"/>
        </pc:sldMkLst>
      </pc:sldChg>
      <pc:sldChg chg="add">
        <pc:chgData name="Kristine Vasiljeva" userId="e4143e2b-a346-438a-a47e-ee5ad12d066e" providerId="ADAL" clId="{4F85C71B-BE63-4438-81B4-5C814498AFDD}" dt="2025-04-09T11:36:41.417" v="0"/>
        <pc:sldMkLst>
          <pc:docMk/>
          <pc:sldMk cId="3171690094" sldId="1075"/>
        </pc:sldMkLst>
      </pc:sldChg>
      <pc:sldChg chg="add">
        <pc:chgData name="Kristine Vasiljeva" userId="e4143e2b-a346-438a-a47e-ee5ad12d066e" providerId="ADAL" clId="{4F85C71B-BE63-4438-81B4-5C814498AFDD}" dt="2025-04-09T11:36:41.417" v="0"/>
        <pc:sldMkLst>
          <pc:docMk/>
          <pc:sldMk cId="1069913200" sldId="1076"/>
        </pc:sldMkLst>
      </pc:sldChg>
      <pc:sldChg chg="add">
        <pc:chgData name="Kristine Vasiljeva" userId="e4143e2b-a346-438a-a47e-ee5ad12d066e" providerId="ADAL" clId="{4F85C71B-BE63-4438-81B4-5C814498AFDD}" dt="2025-04-09T11:36:41.417" v="0"/>
        <pc:sldMkLst>
          <pc:docMk/>
          <pc:sldMk cId="4064927347" sldId="1077"/>
        </pc:sldMkLst>
      </pc:sldChg>
      <pc:sldChg chg="add">
        <pc:chgData name="Kristine Vasiljeva" userId="e4143e2b-a346-438a-a47e-ee5ad12d066e" providerId="ADAL" clId="{4F85C71B-BE63-4438-81B4-5C814498AFDD}" dt="2025-04-09T11:36:41.417" v="0"/>
        <pc:sldMkLst>
          <pc:docMk/>
          <pc:sldMk cId="614055907" sldId="1078"/>
        </pc:sldMkLst>
      </pc:sldChg>
      <pc:sldChg chg="add">
        <pc:chgData name="Kristine Vasiljeva" userId="e4143e2b-a346-438a-a47e-ee5ad12d066e" providerId="ADAL" clId="{4F85C71B-BE63-4438-81B4-5C814498AFDD}" dt="2025-04-09T11:36:41.417" v="0"/>
        <pc:sldMkLst>
          <pc:docMk/>
          <pc:sldMk cId="956526499" sldId="1079"/>
        </pc:sldMkLst>
      </pc:sldChg>
      <pc:sldChg chg="add">
        <pc:chgData name="Kristine Vasiljeva" userId="e4143e2b-a346-438a-a47e-ee5ad12d066e" providerId="ADAL" clId="{4F85C71B-BE63-4438-81B4-5C814498AFDD}" dt="2025-04-09T11:36:41.417" v="0"/>
        <pc:sldMkLst>
          <pc:docMk/>
          <pc:sldMk cId="965313502" sldId="1080"/>
        </pc:sldMkLst>
      </pc:sldChg>
      <pc:sldChg chg="add">
        <pc:chgData name="Kristine Vasiljeva" userId="e4143e2b-a346-438a-a47e-ee5ad12d066e" providerId="ADAL" clId="{4F85C71B-BE63-4438-81B4-5C814498AFDD}" dt="2025-04-09T11:36:41.417" v="0"/>
        <pc:sldMkLst>
          <pc:docMk/>
          <pc:sldMk cId="1027297141" sldId="1081"/>
        </pc:sldMkLst>
      </pc:sldChg>
      <pc:sldChg chg="add">
        <pc:chgData name="Kristine Vasiljeva" userId="e4143e2b-a346-438a-a47e-ee5ad12d066e" providerId="ADAL" clId="{4F85C71B-BE63-4438-81B4-5C814498AFDD}" dt="2025-04-09T11:36:41.417" v="0"/>
        <pc:sldMkLst>
          <pc:docMk/>
          <pc:sldMk cId="1085079939" sldId="1082"/>
        </pc:sldMkLst>
      </pc:sldChg>
      <pc:sldChg chg="add">
        <pc:chgData name="Kristine Vasiljeva" userId="e4143e2b-a346-438a-a47e-ee5ad12d066e" providerId="ADAL" clId="{4F85C71B-BE63-4438-81B4-5C814498AFDD}" dt="2025-04-09T11:36:41.417" v="0"/>
        <pc:sldMkLst>
          <pc:docMk/>
          <pc:sldMk cId="3787827151" sldId="1083"/>
        </pc:sldMkLst>
      </pc:sldChg>
      <pc:sldChg chg="add">
        <pc:chgData name="Kristine Vasiljeva" userId="e4143e2b-a346-438a-a47e-ee5ad12d066e" providerId="ADAL" clId="{4F85C71B-BE63-4438-81B4-5C814498AFDD}" dt="2025-04-09T11:36:41.417" v="0"/>
        <pc:sldMkLst>
          <pc:docMk/>
          <pc:sldMk cId="2905776669" sldId="1084"/>
        </pc:sldMkLst>
      </pc:sldChg>
      <pc:sldChg chg="add">
        <pc:chgData name="Kristine Vasiljeva" userId="e4143e2b-a346-438a-a47e-ee5ad12d066e" providerId="ADAL" clId="{4F85C71B-BE63-4438-81B4-5C814498AFDD}" dt="2025-04-09T11:36:41.417" v="0"/>
        <pc:sldMkLst>
          <pc:docMk/>
          <pc:sldMk cId="1486248144" sldId="1085"/>
        </pc:sldMkLst>
      </pc:sldChg>
      <pc:sldChg chg="add">
        <pc:chgData name="Kristine Vasiljeva" userId="e4143e2b-a346-438a-a47e-ee5ad12d066e" providerId="ADAL" clId="{4F85C71B-BE63-4438-81B4-5C814498AFDD}" dt="2025-04-09T11:36:41.417" v="0"/>
        <pc:sldMkLst>
          <pc:docMk/>
          <pc:sldMk cId="2424625550" sldId="1086"/>
        </pc:sldMkLst>
      </pc:sldChg>
      <pc:sldChg chg="add">
        <pc:chgData name="Kristine Vasiljeva" userId="e4143e2b-a346-438a-a47e-ee5ad12d066e" providerId="ADAL" clId="{4F85C71B-BE63-4438-81B4-5C814498AFDD}" dt="2025-04-09T11:36:41.417" v="0"/>
        <pc:sldMkLst>
          <pc:docMk/>
          <pc:sldMk cId="2046828534" sldId="1087"/>
        </pc:sldMkLst>
      </pc:sldChg>
      <pc:sldChg chg="add">
        <pc:chgData name="Kristine Vasiljeva" userId="e4143e2b-a346-438a-a47e-ee5ad12d066e" providerId="ADAL" clId="{4F85C71B-BE63-4438-81B4-5C814498AFDD}" dt="2025-04-09T11:36:41.417" v="0"/>
        <pc:sldMkLst>
          <pc:docMk/>
          <pc:sldMk cId="3263916665" sldId="1088"/>
        </pc:sldMkLst>
      </pc:sldChg>
      <pc:sldChg chg="add">
        <pc:chgData name="Kristine Vasiljeva" userId="e4143e2b-a346-438a-a47e-ee5ad12d066e" providerId="ADAL" clId="{4F85C71B-BE63-4438-81B4-5C814498AFDD}" dt="2025-04-09T11:36:41.417" v="0"/>
        <pc:sldMkLst>
          <pc:docMk/>
          <pc:sldMk cId="2899768641" sldId="1089"/>
        </pc:sldMkLst>
      </pc:sldChg>
      <pc:sldChg chg="add">
        <pc:chgData name="Kristine Vasiljeva" userId="e4143e2b-a346-438a-a47e-ee5ad12d066e" providerId="ADAL" clId="{4F85C71B-BE63-4438-81B4-5C814498AFDD}" dt="2025-04-09T11:36:41.417" v="0"/>
        <pc:sldMkLst>
          <pc:docMk/>
          <pc:sldMk cId="1641533278" sldId="1090"/>
        </pc:sldMkLst>
      </pc:sldChg>
      <pc:sldChg chg="add">
        <pc:chgData name="Kristine Vasiljeva" userId="e4143e2b-a346-438a-a47e-ee5ad12d066e" providerId="ADAL" clId="{4F85C71B-BE63-4438-81B4-5C814498AFDD}" dt="2025-04-09T11:36:41.417" v="0"/>
        <pc:sldMkLst>
          <pc:docMk/>
          <pc:sldMk cId="12667593" sldId="1091"/>
        </pc:sldMkLst>
      </pc:sldChg>
      <pc:sldChg chg="add">
        <pc:chgData name="Kristine Vasiljeva" userId="e4143e2b-a346-438a-a47e-ee5ad12d066e" providerId="ADAL" clId="{4F85C71B-BE63-4438-81B4-5C814498AFDD}" dt="2025-04-09T11:36:41.417" v="0"/>
        <pc:sldMkLst>
          <pc:docMk/>
          <pc:sldMk cId="1529689765" sldId="1092"/>
        </pc:sldMkLst>
      </pc:sldChg>
      <pc:sldChg chg="add">
        <pc:chgData name="Kristine Vasiljeva" userId="e4143e2b-a346-438a-a47e-ee5ad12d066e" providerId="ADAL" clId="{4F85C71B-BE63-4438-81B4-5C814498AFDD}" dt="2025-04-09T11:36:41.417" v="0"/>
        <pc:sldMkLst>
          <pc:docMk/>
          <pc:sldMk cId="3778955282" sldId="1093"/>
        </pc:sldMkLst>
      </pc:sldChg>
      <pc:sldChg chg="add">
        <pc:chgData name="Kristine Vasiljeva" userId="e4143e2b-a346-438a-a47e-ee5ad12d066e" providerId="ADAL" clId="{4F85C71B-BE63-4438-81B4-5C814498AFDD}" dt="2025-04-09T11:36:41.417" v="0"/>
        <pc:sldMkLst>
          <pc:docMk/>
          <pc:sldMk cId="3956524106" sldId="1094"/>
        </pc:sldMkLst>
      </pc:sldChg>
      <pc:sldChg chg="add">
        <pc:chgData name="Kristine Vasiljeva" userId="e4143e2b-a346-438a-a47e-ee5ad12d066e" providerId="ADAL" clId="{4F85C71B-BE63-4438-81B4-5C814498AFDD}" dt="2025-04-09T11:36:41.417" v="0"/>
        <pc:sldMkLst>
          <pc:docMk/>
          <pc:sldMk cId="2794940341" sldId="1095"/>
        </pc:sldMkLst>
      </pc:sldChg>
      <pc:sldChg chg="add">
        <pc:chgData name="Kristine Vasiljeva" userId="e4143e2b-a346-438a-a47e-ee5ad12d066e" providerId="ADAL" clId="{4F85C71B-BE63-4438-81B4-5C814498AFDD}" dt="2025-04-09T11:36:41.417" v="0"/>
        <pc:sldMkLst>
          <pc:docMk/>
          <pc:sldMk cId="939658854" sldId="1096"/>
        </pc:sldMkLst>
      </pc:sldChg>
      <pc:sldChg chg="add">
        <pc:chgData name="Kristine Vasiljeva" userId="e4143e2b-a346-438a-a47e-ee5ad12d066e" providerId="ADAL" clId="{4F85C71B-BE63-4438-81B4-5C814498AFDD}" dt="2025-04-09T11:36:41.417" v="0"/>
        <pc:sldMkLst>
          <pc:docMk/>
          <pc:sldMk cId="3403248529" sldId="109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1.xml"/><Relationship Id="rId1" Type="http://schemas.microsoft.com/office/2011/relationships/chartStyle" Target="style1.xml"/></Relationships>
</file>

<file path=ppt/charts/_rels/chart23.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2.xml"/><Relationship Id="rId1" Type="http://schemas.microsoft.com/office/2011/relationships/chartStyle" Target="style2.xml"/></Relationships>
</file>

<file path=ppt/charts/_rels/chart24.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3.xml"/><Relationship Id="rId1" Type="http://schemas.microsoft.com/office/2011/relationships/chartStyle" Target="style3.xml"/></Relationships>
</file>

<file path=ppt/charts/_rels/chart25.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4.xml"/><Relationship Id="rId1" Type="http://schemas.microsoft.com/office/2011/relationships/chartStyle" Target="style4.xml"/></Relationships>
</file>

<file path=ppt/charts/_rels/chart26.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5.xml"/><Relationship Id="rId1" Type="http://schemas.microsoft.com/office/2011/relationships/chartStyle" Target="style5.xml"/></Relationships>
</file>

<file path=ppt/charts/_rels/chart27.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9.xml"/><Relationship Id="rId1" Type="http://schemas.microsoft.com/office/2011/relationships/chartStyle" Target="style9.xml"/></Relationships>
</file>

<file path=ppt/charts/_rels/chart31.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10.xml"/><Relationship Id="rId1" Type="http://schemas.microsoft.com/office/2011/relationships/chartStyle" Target="style10.xml"/></Relationships>
</file>

<file path=ppt/charts/_rels/chart32.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12.xml"/><Relationship Id="rId1" Type="http://schemas.microsoft.com/office/2011/relationships/chartStyle" Target="style12.xml"/></Relationships>
</file>

<file path=ppt/charts/_rels/chart34.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13.xml"/><Relationship Id="rId1" Type="http://schemas.microsoft.com/office/2011/relationships/chartStyle" Target="style13.xml"/></Relationships>
</file>

<file path=ppt/charts/_rels/chart35.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14.xml"/><Relationship Id="rId1" Type="http://schemas.microsoft.com/office/2011/relationships/chartStyle" Target="style14.xml"/></Relationships>
</file>

<file path=ppt/charts/_rels/chart36.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15.xml"/><Relationship Id="rId1" Type="http://schemas.microsoft.com/office/2011/relationships/chartStyle" Target="style15.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xlsx"/></Relationships>
</file>

<file path=ppt/charts/_rels/chart38.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17.xml"/><Relationship Id="rId1" Type="http://schemas.microsoft.com/office/2011/relationships/chartStyle" Target="style17.xml"/></Relationships>
</file>

<file path=ppt/charts/_rels/chart39.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18.xml"/><Relationship Id="rId1" Type="http://schemas.microsoft.com/office/2011/relationships/chartStyle" Target="style18.xml"/></Relationships>
</file>

<file path=ppt/charts/_rels/chart4.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19.xml"/><Relationship Id="rId1" Type="http://schemas.microsoft.com/office/2011/relationships/chartStyle" Target="style19.xml"/></Relationships>
</file>

<file path=ppt/charts/_rels/chart41.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20.xml"/><Relationship Id="rId1" Type="http://schemas.microsoft.com/office/2011/relationships/chartStyle" Target="style20.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3.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4.xlsx"/></Relationships>
</file>

<file path=ppt/charts/_rels/chart44.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23.xml"/><Relationship Id="rId1" Type="http://schemas.microsoft.com/office/2011/relationships/chartStyle" Target="style23.xml"/></Relationships>
</file>

<file path=ppt/charts/_rels/chart45.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24.xml"/><Relationship Id="rId1" Type="http://schemas.microsoft.com/office/2011/relationships/chartStyle" Target="style24.xml"/></Relationships>
</file>

<file path=ppt/charts/_rels/chart46.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4%2010%20Ghettoliste/Data_BL---Tryghed-2024_ikkerenset.xlsx" TargetMode="External"/><Relationship Id="rId2" Type="http://schemas.microsoft.com/office/2011/relationships/chartColorStyle" Target="colors25.xml"/><Relationship Id="rId1" Type="http://schemas.microsoft.com/office/2011/relationships/chartStyle" Target="style25.xml"/></Relationships>
</file>

<file path=ppt/charts/_rels/chart5.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BANAS\Analyse\Analyse\KUNDER\BL\2017%2012%20Boligorganisationer%20i%20udsatte%20omr&#229;der\Figurer_BL_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Del.1!$A$3:$A$5</c:f>
              <c:strCache>
                <c:ptCount val="3"/>
                <c:pt idx="0">
                  <c:v>Ved ikke</c:v>
                </c:pt>
                <c:pt idx="1">
                  <c:v>Nej</c:v>
                </c:pt>
                <c:pt idx="2">
                  <c:v>Ja</c:v>
                </c:pt>
              </c:strCache>
            </c:strRef>
          </c:cat>
          <c:val>
            <c:numRef>
              <c:f>Del.1!$B$3:$B$5</c:f>
              <c:numCache>
                <c:formatCode>General</c:formatCode>
                <c:ptCount val="3"/>
                <c:pt idx="0">
                  <c:v>0</c:v>
                </c:pt>
                <c:pt idx="1">
                  <c:v>36.799999999999997</c:v>
                </c:pt>
                <c:pt idx="2">
                  <c:v>63.2</c:v>
                </c:pt>
              </c:numCache>
            </c:numRef>
          </c:val>
          <c:extLst>
            <c:ext xmlns:c16="http://schemas.microsoft.com/office/drawing/2014/chart" uri="{C3380CC4-5D6E-409C-BE32-E72D297353CC}">
              <c16:uniqueId val="{00000000-01A7-4B07-978A-F83413EC81DC}"/>
            </c:ext>
          </c:extLst>
        </c:ser>
        <c:dLbls>
          <c:showLegendKey val="0"/>
          <c:showVal val="0"/>
          <c:showCatName val="0"/>
          <c:showSerName val="0"/>
          <c:showPercent val="0"/>
          <c:showBubbleSize val="0"/>
        </c:dLbls>
        <c:gapWidth val="150"/>
        <c:axId val="138213248"/>
        <c:axId val="138445568"/>
      </c:barChart>
      <c:catAx>
        <c:axId val="138213248"/>
        <c:scaling>
          <c:orientation val="minMax"/>
        </c:scaling>
        <c:delete val="0"/>
        <c:axPos val="l"/>
        <c:numFmt formatCode="General" sourceLinked="0"/>
        <c:majorTickMark val="out"/>
        <c:minorTickMark val="none"/>
        <c:tickLblPos val="nextTo"/>
        <c:crossAx val="138445568"/>
        <c:crosses val="autoZero"/>
        <c:auto val="1"/>
        <c:lblAlgn val="ctr"/>
        <c:lblOffset val="100"/>
        <c:noMultiLvlLbl val="0"/>
      </c:catAx>
      <c:valAx>
        <c:axId val="138445568"/>
        <c:scaling>
          <c:orientation val="minMax"/>
        </c:scaling>
        <c:delete val="0"/>
        <c:axPos val="b"/>
        <c:majorGridlines/>
        <c:numFmt formatCode="General" sourceLinked="1"/>
        <c:majorTickMark val="out"/>
        <c:minorTickMark val="none"/>
        <c:tickLblPos val="nextTo"/>
        <c:crossAx val="13821324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Del.1!$A$172:$A$174</c:f>
              <c:strCache>
                <c:ptCount val="3"/>
                <c:pt idx="0">
                  <c:v>Ved ikke</c:v>
                </c:pt>
                <c:pt idx="1">
                  <c:v>Nej</c:v>
                </c:pt>
                <c:pt idx="2">
                  <c:v>Ja</c:v>
                </c:pt>
              </c:strCache>
            </c:strRef>
          </c:cat>
          <c:val>
            <c:numRef>
              <c:f>Del.1!$B$172:$B$174</c:f>
              <c:numCache>
                <c:formatCode>General</c:formatCode>
                <c:ptCount val="3"/>
                <c:pt idx="0">
                  <c:v>5.9</c:v>
                </c:pt>
                <c:pt idx="1">
                  <c:v>0</c:v>
                </c:pt>
                <c:pt idx="2">
                  <c:v>94.1</c:v>
                </c:pt>
              </c:numCache>
            </c:numRef>
          </c:val>
          <c:extLst>
            <c:ext xmlns:c16="http://schemas.microsoft.com/office/drawing/2014/chart" uri="{C3380CC4-5D6E-409C-BE32-E72D297353CC}">
              <c16:uniqueId val="{00000000-5BDE-4537-9686-013DFE827AE8}"/>
            </c:ext>
          </c:extLst>
        </c:ser>
        <c:dLbls>
          <c:showLegendKey val="0"/>
          <c:showVal val="0"/>
          <c:showCatName val="0"/>
          <c:showSerName val="0"/>
          <c:showPercent val="0"/>
          <c:showBubbleSize val="0"/>
        </c:dLbls>
        <c:gapWidth val="150"/>
        <c:axId val="149231872"/>
        <c:axId val="149234048"/>
      </c:barChart>
      <c:catAx>
        <c:axId val="149231872"/>
        <c:scaling>
          <c:orientation val="minMax"/>
        </c:scaling>
        <c:delete val="0"/>
        <c:axPos val="l"/>
        <c:numFmt formatCode="General" sourceLinked="0"/>
        <c:majorTickMark val="out"/>
        <c:minorTickMark val="none"/>
        <c:tickLblPos val="nextTo"/>
        <c:crossAx val="149234048"/>
        <c:crosses val="autoZero"/>
        <c:auto val="1"/>
        <c:lblAlgn val="ctr"/>
        <c:lblOffset val="100"/>
        <c:noMultiLvlLbl val="0"/>
      </c:catAx>
      <c:valAx>
        <c:axId val="149234048"/>
        <c:scaling>
          <c:orientation val="minMax"/>
        </c:scaling>
        <c:delete val="0"/>
        <c:axPos val="b"/>
        <c:majorGridlines/>
        <c:numFmt formatCode="General" sourceLinked="1"/>
        <c:majorTickMark val="out"/>
        <c:minorTickMark val="none"/>
        <c:tickLblPos val="nextTo"/>
        <c:crossAx val="14923187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Del.2!$D$16</c:f>
              <c:strCache>
                <c:ptCount val="1"/>
                <c:pt idx="0">
                  <c:v>2015</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Del.2!$C$17:$C$18</c:f>
              <c:strCache>
                <c:ptCount val="2"/>
                <c:pt idx="0">
                  <c:v>Nej</c:v>
                </c:pt>
                <c:pt idx="1">
                  <c:v>Ja</c:v>
                </c:pt>
              </c:strCache>
            </c:strRef>
          </c:cat>
          <c:val>
            <c:numRef>
              <c:f>Del.2!$D$17:$D$18</c:f>
              <c:numCache>
                <c:formatCode>0.0</c:formatCode>
                <c:ptCount val="2"/>
                <c:pt idx="0">
                  <c:v>20</c:v>
                </c:pt>
                <c:pt idx="1">
                  <c:v>80</c:v>
                </c:pt>
              </c:numCache>
            </c:numRef>
          </c:val>
          <c:extLst>
            <c:ext xmlns:c16="http://schemas.microsoft.com/office/drawing/2014/chart" uri="{C3380CC4-5D6E-409C-BE32-E72D297353CC}">
              <c16:uniqueId val="{00000000-87B2-457E-BF4A-0912973EB6C3}"/>
            </c:ext>
          </c:extLst>
        </c:ser>
        <c:ser>
          <c:idx val="1"/>
          <c:order val="1"/>
          <c:tx>
            <c:strRef>
              <c:f>Del.2!$E$16</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Del.2!$C$17:$C$18</c:f>
              <c:strCache>
                <c:ptCount val="2"/>
                <c:pt idx="0">
                  <c:v>Nej</c:v>
                </c:pt>
                <c:pt idx="1">
                  <c:v>Ja</c:v>
                </c:pt>
              </c:strCache>
            </c:strRef>
          </c:cat>
          <c:val>
            <c:numRef>
              <c:f>Del.2!$E$17:$E$18</c:f>
              <c:numCache>
                <c:formatCode>General</c:formatCode>
                <c:ptCount val="2"/>
                <c:pt idx="0">
                  <c:v>10.5</c:v>
                </c:pt>
                <c:pt idx="1">
                  <c:v>89.5</c:v>
                </c:pt>
              </c:numCache>
            </c:numRef>
          </c:val>
          <c:extLst>
            <c:ext xmlns:c16="http://schemas.microsoft.com/office/drawing/2014/chart" uri="{C3380CC4-5D6E-409C-BE32-E72D297353CC}">
              <c16:uniqueId val="{00000001-87B2-457E-BF4A-0912973EB6C3}"/>
            </c:ext>
          </c:extLst>
        </c:ser>
        <c:dLbls>
          <c:showLegendKey val="0"/>
          <c:showVal val="0"/>
          <c:showCatName val="0"/>
          <c:showSerName val="0"/>
          <c:showPercent val="0"/>
          <c:showBubbleSize val="0"/>
        </c:dLbls>
        <c:gapWidth val="150"/>
        <c:axId val="135258112"/>
        <c:axId val="149078400"/>
      </c:barChart>
      <c:catAx>
        <c:axId val="135258112"/>
        <c:scaling>
          <c:orientation val="minMax"/>
        </c:scaling>
        <c:delete val="0"/>
        <c:axPos val="l"/>
        <c:numFmt formatCode="General" sourceLinked="1"/>
        <c:majorTickMark val="out"/>
        <c:minorTickMark val="none"/>
        <c:tickLblPos val="nextTo"/>
        <c:crossAx val="149078400"/>
        <c:crosses val="autoZero"/>
        <c:auto val="1"/>
        <c:lblAlgn val="ctr"/>
        <c:lblOffset val="100"/>
        <c:noMultiLvlLbl val="0"/>
      </c:catAx>
      <c:valAx>
        <c:axId val="149078400"/>
        <c:scaling>
          <c:orientation val="minMax"/>
        </c:scaling>
        <c:delete val="0"/>
        <c:axPos val="b"/>
        <c:majorGridlines/>
        <c:numFmt formatCode="0" sourceLinked="0"/>
        <c:majorTickMark val="out"/>
        <c:minorTickMark val="none"/>
        <c:tickLblPos val="nextTo"/>
        <c:crossAx val="135258112"/>
        <c:crosses val="autoZero"/>
        <c:crossBetween val="between"/>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Del.2!$D$34</c:f>
              <c:strCache>
                <c:ptCount val="1"/>
                <c:pt idx="0">
                  <c:v>2015</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Del.2!$C$35:$C$39</c:f>
              <c:strCache>
                <c:ptCount val="5"/>
                <c:pt idx="0">
                  <c:v>Ved ikke</c:v>
                </c:pt>
                <c:pt idx="1">
                  <c:v>1-3 episoder</c:v>
                </c:pt>
                <c:pt idx="2">
                  <c:v>4-6 episoder</c:v>
                </c:pt>
                <c:pt idx="3">
                  <c:v>7-10 episoder</c:v>
                </c:pt>
                <c:pt idx="4">
                  <c:v>Flere end 10 episoder</c:v>
                </c:pt>
              </c:strCache>
            </c:strRef>
          </c:cat>
          <c:val>
            <c:numRef>
              <c:f>Del.2!$D$35:$D$39</c:f>
              <c:numCache>
                <c:formatCode>0.0</c:formatCode>
                <c:ptCount val="5"/>
                <c:pt idx="0">
                  <c:v>29.166666666666668</c:v>
                </c:pt>
                <c:pt idx="1">
                  <c:v>16.666666666666664</c:v>
                </c:pt>
                <c:pt idx="2">
                  <c:v>12.5</c:v>
                </c:pt>
                <c:pt idx="3">
                  <c:v>12.5</c:v>
                </c:pt>
                <c:pt idx="4">
                  <c:v>29.166666666666668</c:v>
                </c:pt>
              </c:numCache>
            </c:numRef>
          </c:val>
          <c:extLst>
            <c:ext xmlns:c16="http://schemas.microsoft.com/office/drawing/2014/chart" uri="{C3380CC4-5D6E-409C-BE32-E72D297353CC}">
              <c16:uniqueId val="{00000000-1C45-4E2C-8905-CC28062CC074}"/>
            </c:ext>
          </c:extLst>
        </c:ser>
        <c:ser>
          <c:idx val="1"/>
          <c:order val="1"/>
          <c:tx>
            <c:strRef>
              <c:f>Del.2!$E$34</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Del.2!$C$35:$C$39</c:f>
              <c:strCache>
                <c:ptCount val="5"/>
                <c:pt idx="0">
                  <c:v>Ved ikke</c:v>
                </c:pt>
                <c:pt idx="1">
                  <c:v>1-3 episoder</c:v>
                </c:pt>
                <c:pt idx="2">
                  <c:v>4-6 episoder</c:v>
                </c:pt>
                <c:pt idx="3">
                  <c:v>7-10 episoder</c:v>
                </c:pt>
                <c:pt idx="4">
                  <c:v>Flere end 10 episoder</c:v>
                </c:pt>
              </c:strCache>
            </c:strRef>
          </c:cat>
          <c:val>
            <c:numRef>
              <c:f>Del.2!$E$35:$E$39</c:f>
              <c:numCache>
                <c:formatCode>0.0</c:formatCode>
                <c:ptCount val="5"/>
                <c:pt idx="0">
                  <c:v>31.6</c:v>
                </c:pt>
                <c:pt idx="1">
                  <c:v>15.8</c:v>
                </c:pt>
                <c:pt idx="2">
                  <c:v>5.3</c:v>
                </c:pt>
                <c:pt idx="3">
                  <c:v>5.3</c:v>
                </c:pt>
                <c:pt idx="4">
                  <c:v>31.6</c:v>
                </c:pt>
              </c:numCache>
            </c:numRef>
          </c:val>
          <c:extLst>
            <c:ext xmlns:c16="http://schemas.microsoft.com/office/drawing/2014/chart" uri="{C3380CC4-5D6E-409C-BE32-E72D297353CC}">
              <c16:uniqueId val="{00000001-1C45-4E2C-8905-CC28062CC074}"/>
            </c:ext>
          </c:extLst>
        </c:ser>
        <c:dLbls>
          <c:showLegendKey val="0"/>
          <c:showVal val="0"/>
          <c:showCatName val="0"/>
          <c:showSerName val="0"/>
          <c:showPercent val="0"/>
          <c:showBubbleSize val="0"/>
        </c:dLbls>
        <c:gapWidth val="150"/>
        <c:axId val="149252352"/>
        <c:axId val="149254912"/>
      </c:barChart>
      <c:catAx>
        <c:axId val="149252352"/>
        <c:scaling>
          <c:orientation val="minMax"/>
        </c:scaling>
        <c:delete val="0"/>
        <c:axPos val="l"/>
        <c:numFmt formatCode="General" sourceLinked="1"/>
        <c:majorTickMark val="out"/>
        <c:minorTickMark val="none"/>
        <c:tickLblPos val="nextTo"/>
        <c:crossAx val="149254912"/>
        <c:crosses val="autoZero"/>
        <c:auto val="1"/>
        <c:lblAlgn val="ctr"/>
        <c:lblOffset val="100"/>
        <c:noMultiLvlLbl val="0"/>
      </c:catAx>
      <c:valAx>
        <c:axId val="149254912"/>
        <c:scaling>
          <c:orientation val="minMax"/>
        </c:scaling>
        <c:delete val="0"/>
        <c:axPos val="b"/>
        <c:majorGridlines/>
        <c:numFmt formatCode="0" sourceLinked="0"/>
        <c:majorTickMark val="out"/>
        <c:minorTickMark val="none"/>
        <c:tickLblPos val="nextTo"/>
        <c:crossAx val="149252352"/>
        <c:crosses val="autoZero"/>
        <c:crossBetween val="between"/>
      </c:valAx>
    </c:plotArea>
    <c:legend>
      <c:legendPos val="b"/>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Del.2!$D$50</c:f>
              <c:strCache>
                <c:ptCount val="1"/>
                <c:pt idx="0">
                  <c:v>2015</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Del.2!$C$51:$C$54</c:f>
              <c:strCache>
                <c:ptCount val="4"/>
                <c:pt idx="0">
                  <c:v>Andet</c:v>
                </c:pt>
                <c:pt idx="1">
                  <c:v>Psykisk syge</c:v>
                </c:pt>
                <c:pt idx="2">
                  <c:v>Utilpassede børn og unge fra boligområdet</c:v>
                </c:pt>
                <c:pt idx="3">
                  <c:v>Personer der ikke bor i området</c:v>
                </c:pt>
              </c:strCache>
            </c:strRef>
          </c:cat>
          <c:val>
            <c:numRef>
              <c:f>Del.2!$D$51:$D$54</c:f>
              <c:numCache>
                <c:formatCode>0.0</c:formatCode>
                <c:ptCount val="4"/>
                <c:pt idx="0">
                  <c:v>54.166666666666664</c:v>
                </c:pt>
                <c:pt idx="1">
                  <c:v>37.5</c:v>
                </c:pt>
                <c:pt idx="2">
                  <c:v>70.8</c:v>
                </c:pt>
                <c:pt idx="3">
                  <c:v>54.2</c:v>
                </c:pt>
              </c:numCache>
            </c:numRef>
          </c:val>
          <c:extLst>
            <c:ext xmlns:c16="http://schemas.microsoft.com/office/drawing/2014/chart" uri="{C3380CC4-5D6E-409C-BE32-E72D297353CC}">
              <c16:uniqueId val="{00000000-E789-4CE6-8FDA-26D302CE33B2}"/>
            </c:ext>
          </c:extLst>
        </c:ser>
        <c:ser>
          <c:idx val="1"/>
          <c:order val="1"/>
          <c:tx>
            <c:strRef>
              <c:f>Del.2!$E$50</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Del.2!$C$51:$C$54</c:f>
              <c:strCache>
                <c:ptCount val="4"/>
                <c:pt idx="0">
                  <c:v>Andet</c:v>
                </c:pt>
                <c:pt idx="1">
                  <c:v>Psykisk syge</c:v>
                </c:pt>
                <c:pt idx="2">
                  <c:v>Utilpassede børn og unge fra boligområdet</c:v>
                </c:pt>
                <c:pt idx="3">
                  <c:v>Personer der ikke bor i området</c:v>
                </c:pt>
              </c:strCache>
            </c:strRef>
          </c:cat>
          <c:val>
            <c:numRef>
              <c:f>Del.2!$E$51:$E$54</c:f>
              <c:numCache>
                <c:formatCode>General</c:formatCode>
                <c:ptCount val="4"/>
                <c:pt idx="0">
                  <c:v>0</c:v>
                </c:pt>
                <c:pt idx="1">
                  <c:v>47.1</c:v>
                </c:pt>
                <c:pt idx="2">
                  <c:v>88.2</c:v>
                </c:pt>
                <c:pt idx="3">
                  <c:v>88.2</c:v>
                </c:pt>
              </c:numCache>
            </c:numRef>
          </c:val>
          <c:extLst>
            <c:ext xmlns:c16="http://schemas.microsoft.com/office/drawing/2014/chart" uri="{C3380CC4-5D6E-409C-BE32-E72D297353CC}">
              <c16:uniqueId val="{00000001-E789-4CE6-8FDA-26D302CE33B2}"/>
            </c:ext>
          </c:extLst>
        </c:ser>
        <c:dLbls>
          <c:showLegendKey val="0"/>
          <c:showVal val="0"/>
          <c:showCatName val="0"/>
          <c:showSerName val="0"/>
          <c:showPercent val="0"/>
          <c:showBubbleSize val="0"/>
        </c:dLbls>
        <c:gapWidth val="150"/>
        <c:axId val="120083968"/>
        <c:axId val="120512896"/>
      </c:barChart>
      <c:catAx>
        <c:axId val="120083968"/>
        <c:scaling>
          <c:orientation val="minMax"/>
        </c:scaling>
        <c:delete val="0"/>
        <c:axPos val="l"/>
        <c:numFmt formatCode="General" sourceLinked="1"/>
        <c:majorTickMark val="out"/>
        <c:minorTickMark val="none"/>
        <c:tickLblPos val="nextTo"/>
        <c:crossAx val="120512896"/>
        <c:crosses val="autoZero"/>
        <c:auto val="1"/>
        <c:lblAlgn val="ctr"/>
        <c:lblOffset val="100"/>
        <c:noMultiLvlLbl val="0"/>
      </c:catAx>
      <c:valAx>
        <c:axId val="120512896"/>
        <c:scaling>
          <c:orientation val="minMax"/>
        </c:scaling>
        <c:delete val="0"/>
        <c:axPos val="b"/>
        <c:majorGridlines/>
        <c:numFmt formatCode="0" sourceLinked="0"/>
        <c:majorTickMark val="out"/>
        <c:minorTickMark val="none"/>
        <c:tickLblPos val="nextTo"/>
        <c:crossAx val="120083968"/>
        <c:crosses val="autoZero"/>
        <c:crossBetween val="between"/>
      </c:valAx>
    </c:plotArea>
    <c:legend>
      <c:legendPos val="b"/>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Del.2!$D$67</c:f>
              <c:strCache>
                <c:ptCount val="1"/>
                <c:pt idx="0">
                  <c:v>2015</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Del.2!$C$68:$C$70</c:f>
              <c:strCache>
                <c:ptCount val="3"/>
                <c:pt idx="0">
                  <c:v>Ved ikke</c:v>
                </c:pt>
                <c:pt idx="1">
                  <c:v>Nej</c:v>
                </c:pt>
                <c:pt idx="2">
                  <c:v>Ja</c:v>
                </c:pt>
              </c:strCache>
            </c:strRef>
          </c:cat>
          <c:val>
            <c:numRef>
              <c:f>Del.2!$D$68:$D$70</c:f>
              <c:numCache>
                <c:formatCode>0.0</c:formatCode>
                <c:ptCount val="3"/>
                <c:pt idx="0" formatCode="General">
                  <c:v>0</c:v>
                </c:pt>
                <c:pt idx="1">
                  <c:v>16.666666666666664</c:v>
                </c:pt>
                <c:pt idx="2">
                  <c:v>83.333333333333343</c:v>
                </c:pt>
              </c:numCache>
            </c:numRef>
          </c:val>
          <c:extLst>
            <c:ext xmlns:c16="http://schemas.microsoft.com/office/drawing/2014/chart" uri="{C3380CC4-5D6E-409C-BE32-E72D297353CC}">
              <c16:uniqueId val="{00000000-52D7-47F8-9ACF-0CA3D5A38FFF}"/>
            </c:ext>
          </c:extLst>
        </c:ser>
        <c:ser>
          <c:idx val="1"/>
          <c:order val="1"/>
          <c:tx>
            <c:strRef>
              <c:f>Del.2!$E$67</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Del.2!$C$68:$C$70</c:f>
              <c:strCache>
                <c:ptCount val="3"/>
                <c:pt idx="0">
                  <c:v>Ved ikke</c:v>
                </c:pt>
                <c:pt idx="1">
                  <c:v>Nej</c:v>
                </c:pt>
                <c:pt idx="2">
                  <c:v>Ja</c:v>
                </c:pt>
              </c:strCache>
            </c:strRef>
          </c:cat>
          <c:val>
            <c:numRef>
              <c:f>Del.2!$E$68:$E$70</c:f>
              <c:numCache>
                <c:formatCode>General</c:formatCode>
                <c:ptCount val="3"/>
                <c:pt idx="0">
                  <c:v>5.3</c:v>
                </c:pt>
                <c:pt idx="1">
                  <c:v>21</c:v>
                </c:pt>
                <c:pt idx="2">
                  <c:v>73.7</c:v>
                </c:pt>
              </c:numCache>
            </c:numRef>
          </c:val>
          <c:extLst>
            <c:ext xmlns:c16="http://schemas.microsoft.com/office/drawing/2014/chart" uri="{C3380CC4-5D6E-409C-BE32-E72D297353CC}">
              <c16:uniqueId val="{00000001-52D7-47F8-9ACF-0CA3D5A38FFF}"/>
            </c:ext>
          </c:extLst>
        </c:ser>
        <c:dLbls>
          <c:showLegendKey val="0"/>
          <c:showVal val="0"/>
          <c:showCatName val="0"/>
          <c:showSerName val="0"/>
          <c:showPercent val="0"/>
          <c:showBubbleSize val="0"/>
        </c:dLbls>
        <c:gapWidth val="150"/>
        <c:axId val="107520768"/>
        <c:axId val="116623616"/>
      </c:barChart>
      <c:catAx>
        <c:axId val="107520768"/>
        <c:scaling>
          <c:orientation val="minMax"/>
        </c:scaling>
        <c:delete val="0"/>
        <c:axPos val="l"/>
        <c:numFmt formatCode="General" sourceLinked="1"/>
        <c:majorTickMark val="out"/>
        <c:minorTickMark val="none"/>
        <c:tickLblPos val="nextTo"/>
        <c:crossAx val="116623616"/>
        <c:crosses val="autoZero"/>
        <c:auto val="1"/>
        <c:lblAlgn val="ctr"/>
        <c:lblOffset val="100"/>
        <c:noMultiLvlLbl val="0"/>
      </c:catAx>
      <c:valAx>
        <c:axId val="116623616"/>
        <c:scaling>
          <c:orientation val="minMax"/>
        </c:scaling>
        <c:delete val="0"/>
        <c:axPos val="b"/>
        <c:majorGridlines/>
        <c:numFmt formatCode="0" sourceLinked="0"/>
        <c:majorTickMark val="out"/>
        <c:minorTickMark val="none"/>
        <c:tickLblPos val="nextTo"/>
        <c:crossAx val="107520768"/>
        <c:crosses val="autoZero"/>
        <c:crossBetween val="between"/>
      </c:valAx>
    </c:plotArea>
    <c:legend>
      <c:legendPos val="b"/>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Del.2!$D$84</c:f>
              <c:strCache>
                <c:ptCount val="1"/>
                <c:pt idx="0">
                  <c:v>2015</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Del.2!$C$85:$C$86</c:f>
              <c:strCache>
                <c:ptCount val="2"/>
                <c:pt idx="0">
                  <c:v>Nej</c:v>
                </c:pt>
                <c:pt idx="1">
                  <c:v>Ja</c:v>
                </c:pt>
              </c:strCache>
            </c:strRef>
          </c:cat>
          <c:val>
            <c:numRef>
              <c:f>Del.2!$D$85:$D$86</c:f>
              <c:numCache>
                <c:formatCode>0.0</c:formatCode>
                <c:ptCount val="2"/>
                <c:pt idx="0">
                  <c:v>3.3333333333333335</c:v>
                </c:pt>
                <c:pt idx="1">
                  <c:v>96.666666666666671</c:v>
                </c:pt>
              </c:numCache>
            </c:numRef>
          </c:val>
          <c:extLst>
            <c:ext xmlns:c16="http://schemas.microsoft.com/office/drawing/2014/chart" uri="{C3380CC4-5D6E-409C-BE32-E72D297353CC}">
              <c16:uniqueId val="{00000000-E004-4CAD-AEC5-462F6A29B92F}"/>
            </c:ext>
          </c:extLst>
        </c:ser>
        <c:ser>
          <c:idx val="1"/>
          <c:order val="1"/>
          <c:tx>
            <c:strRef>
              <c:f>Del.2!$E$84</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Del.2!$C$85:$C$86</c:f>
              <c:strCache>
                <c:ptCount val="2"/>
                <c:pt idx="0">
                  <c:v>Nej</c:v>
                </c:pt>
                <c:pt idx="1">
                  <c:v>Ja</c:v>
                </c:pt>
              </c:strCache>
            </c:strRef>
          </c:cat>
          <c:val>
            <c:numRef>
              <c:f>Del.2!$E$85:$E$86</c:f>
              <c:numCache>
                <c:formatCode>General</c:formatCode>
                <c:ptCount val="2"/>
                <c:pt idx="0">
                  <c:v>5.3</c:v>
                </c:pt>
                <c:pt idx="1">
                  <c:v>94.7</c:v>
                </c:pt>
              </c:numCache>
            </c:numRef>
          </c:val>
          <c:extLst>
            <c:ext xmlns:c16="http://schemas.microsoft.com/office/drawing/2014/chart" uri="{C3380CC4-5D6E-409C-BE32-E72D297353CC}">
              <c16:uniqueId val="{00000001-E004-4CAD-AEC5-462F6A29B92F}"/>
            </c:ext>
          </c:extLst>
        </c:ser>
        <c:dLbls>
          <c:showLegendKey val="0"/>
          <c:showVal val="0"/>
          <c:showCatName val="0"/>
          <c:showSerName val="0"/>
          <c:showPercent val="0"/>
          <c:showBubbleSize val="0"/>
        </c:dLbls>
        <c:gapWidth val="150"/>
        <c:axId val="57603968"/>
        <c:axId val="57892224"/>
      </c:barChart>
      <c:catAx>
        <c:axId val="57603968"/>
        <c:scaling>
          <c:orientation val="minMax"/>
        </c:scaling>
        <c:delete val="0"/>
        <c:axPos val="l"/>
        <c:numFmt formatCode="General" sourceLinked="1"/>
        <c:majorTickMark val="out"/>
        <c:minorTickMark val="none"/>
        <c:tickLblPos val="nextTo"/>
        <c:crossAx val="57892224"/>
        <c:crosses val="autoZero"/>
        <c:auto val="1"/>
        <c:lblAlgn val="ctr"/>
        <c:lblOffset val="100"/>
        <c:noMultiLvlLbl val="0"/>
      </c:catAx>
      <c:valAx>
        <c:axId val="57892224"/>
        <c:scaling>
          <c:orientation val="minMax"/>
          <c:max val="100"/>
        </c:scaling>
        <c:delete val="0"/>
        <c:axPos val="b"/>
        <c:majorGridlines/>
        <c:numFmt formatCode="0" sourceLinked="0"/>
        <c:majorTickMark val="out"/>
        <c:minorTickMark val="none"/>
        <c:tickLblPos val="nextTo"/>
        <c:crossAx val="57603968"/>
        <c:crosses val="autoZero"/>
        <c:crossBetween val="between"/>
      </c:valAx>
    </c:plotArea>
    <c:legend>
      <c:legendPos val="b"/>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Del.2!$D$101</c:f>
              <c:strCache>
                <c:ptCount val="1"/>
                <c:pt idx="0">
                  <c:v>2015</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Del.2!$C$102:$C$104</c:f>
              <c:strCache>
                <c:ptCount val="3"/>
                <c:pt idx="0">
                  <c:v>Ved ikke</c:v>
                </c:pt>
                <c:pt idx="1">
                  <c:v>Nej</c:v>
                </c:pt>
                <c:pt idx="2">
                  <c:v>Ja</c:v>
                </c:pt>
              </c:strCache>
            </c:strRef>
          </c:cat>
          <c:val>
            <c:numRef>
              <c:f>Del.2!$D$102:$D$104</c:f>
              <c:numCache>
                <c:formatCode>0.0</c:formatCode>
                <c:ptCount val="3"/>
                <c:pt idx="0">
                  <c:v>3.3333333333333335</c:v>
                </c:pt>
                <c:pt idx="1">
                  <c:v>3.3333333333333335</c:v>
                </c:pt>
                <c:pt idx="2">
                  <c:v>93.333333333333329</c:v>
                </c:pt>
              </c:numCache>
            </c:numRef>
          </c:val>
          <c:extLst>
            <c:ext xmlns:c16="http://schemas.microsoft.com/office/drawing/2014/chart" uri="{C3380CC4-5D6E-409C-BE32-E72D297353CC}">
              <c16:uniqueId val="{00000000-832A-45E7-8E39-E329B0C2109A}"/>
            </c:ext>
          </c:extLst>
        </c:ser>
        <c:ser>
          <c:idx val="1"/>
          <c:order val="1"/>
          <c:tx>
            <c:strRef>
              <c:f>Del.2!$E$101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Del.2!$C$102:$C$104</c:f>
              <c:strCache>
                <c:ptCount val="3"/>
                <c:pt idx="0">
                  <c:v>Ved ikke</c:v>
                </c:pt>
                <c:pt idx="1">
                  <c:v>Nej</c:v>
                </c:pt>
                <c:pt idx="2">
                  <c:v>Ja</c:v>
                </c:pt>
              </c:strCache>
            </c:strRef>
          </c:cat>
          <c:val>
            <c:numRef>
              <c:f>Del.2!$E$102:$E$104</c:f>
              <c:numCache>
                <c:formatCode>General</c:formatCode>
                <c:ptCount val="3"/>
                <c:pt idx="0">
                  <c:v>0</c:v>
                </c:pt>
                <c:pt idx="1">
                  <c:v>5.3</c:v>
                </c:pt>
                <c:pt idx="2">
                  <c:v>94.7</c:v>
                </c:pt>
              </c:numCache>
            </c:numRef>
          </c:val>
          <c:extLst>
            <c:ext xmlns:c16="http://schemas.microsoft.com/office/drawing/2014/chart" uri="{C3380CC4-5D6E-409C-BE32-E72D297353CC}">
              <c16:uniqueId val="{00000001-832A-45E7-8E39-E329B0C2109A}"/>
            </c:ext>
          </c:extLst>
        </c:ser>
        <c:dLbls>
          <c:showLegendKey val="0"/>
          <c:showVal val="0"/>
          <c:showCatName val="0"/>
          <c:showSerName val="0"/>
          <c:showPercent val="0"/>
          <c:showBubbleSize val="0"/>
        </c:dLbls>
        <c:gapWidth val="150"/>
        <c:axId val="81198464"/>
        <c:axId val="81368576"/>
      </c:barChart>
      <c:catAx>
        <c:axId val="81198464"/>
        <c:scaling>
          <c:orientation val="minMax"/>
        </c:scaling>
        <c:delete val="0"/>
        <c:axPos val="l"/>
        <c:numFmt formatCode="General" sourceLinked="1"/>
        <c:majorTickMark val="out"/>
        <c:minorTickMark val="none"/>
        <c:tickLblPos val="nextTo"/>
        <c:crossAx val="81368576"/>
        <c:crosses val="autoZero"/>
        <c:auto val="1"/>
        <c:lblAlgn val="ctr"/>
        <c:lblOffset val="100"/>
        <c:noMultiLvlLbl val="0"/>
      </c:catAx>
      <c:valAx>
        <c:axId val="81368576"/>
        <c:scaling>
          <c:orientation val="minMax"/>
          <c:max val="100"/>
        </c:scaling>
        <c:delete val="0"/>
        <c:axPos val="b"/>
        <c:majorGridlines/>
        <c:numFmt formatCode="0" sourceLinked="0"/>
        <c:majorTickMark val="out"/>
        <c:minorTickMark val="none"/>
        <c:tickLblPos val="nextTo"/>
        <c:crossAx val="81198464"/>
        <c:crosses val="autoZero"/>
        <c:crossBetween val="between"/>
      </c:valAx>
    </c:plotArea>
    <c:legend>
      <c:legendPos val="b"/>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Del.2!$D$101</c:f>
              <c:strCache>
                <c:ptCount val="1"/>
                <c:pt idx="0">
                  <c:v>2015</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Del.2!$C$118:$C$120</c:f>
              <c:strCache>
                <c:ptCount val="3"/>
                <c:pt idx="0">
                  <c:v>Ved ikke</c:v>
                </c:pt>
                <c:pt idx="1">
                  <c:v>Nej</c:v>
                </c:pt>
                <c:pt idx="2">
                  <c:v>Ja</c:v>
                </c:pt>
              </c:strCache>
            </c:strRef>
          </c:cat>
          <c:val>
            <c:numRef>
              <c:f>Del.2!$D$118:$D$120</c:f>
              <c:numCache>
                <c:formatCode>0.0</c:formatCode>
                <c:ptCount val="3"/>
                <c:pt idx="0">
                  <c:v>3.3333333333333335</c:v>
                </c:pt>
                <c:pt idx="1">
                  <c:v>0</c:v>
                </c:pt>
                <c:pt idx="2">
                  <c:v>96.666666666666671</c:v>
                </c:pt>
              </c:numCache>
            </c:numRef>
          </c:val>
          <c:extLst>
            <c:ext xmlns:c16="http://schemas.microsoft.com/office/drawing/2014/chart" uri="{C3380CC4-5D6E-409C-BE32-E72D297353CC}">
              <c16:uniqueId val="{00000000-3023-44F7-A782-86B073697A23}"/>
            </c:ext>
          </c:extLst>
        </c:ser>
        <c:ser>
          <c:idx val="1"/>
          <c:order val="1"/>
          <c:tx>
            <c:strRef>
              <c:f>Del.2!$E$101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Del.2!$C$118:$C$120</c:f>
              <c:strCache>
                <c:ptCount val="3"/>
                <c:pt idx="0">
                  <c:v>Ved ikke</c:v>
                </c:pt>
                <c:pt idx="1">
                  <c:v>Nej</c:v>
                </c:pt>
                <c:pt idx="2">
                  <c:v>Ja</c:v>
                </c:pt>
              </c:strCache>
            </c:strRef>
          </c:cat>
          <c:val>
            <c:numRef>
              <c:f>Del.2!$E$118:$E$120</c:f>
              <c:numCache>
                <c:formatCode>General</c:formatCode>
                <c:ptCount val="3"/>
                <c:pt idx="0">
                  <c:v>5.6</c:v>
                </c:pt>
                <c:pt idx="1">
                  <c:v>5.6</c:v>
                </c:pt>
                <c:pt idx="2">
                  <c:v>88.8</c:v>
                </c:pt>
              </c:numCache>
            </c:numRef>
          </c:val>
          <c:extLst>
            <c:ext xmlns:c16="http://schemas.microsoft.com/office/drawing/2014/chart" uri="{C3380CC4-5D6E-409C-BE32-E72D297353CC}">
              <c16:uniqueId val="{00000001-3023-44F7-A782-86B073697A23}"/>
            </c:ext>
          </c:extLst>
        </c:ser>
        <c:dLbls>
          <c:showLegendKey val="0"/>
          <c:showVal val="0"/>
          <c:showCatName val="0"/>
          <c:showSerName val="0"/>
          <c:showPercent val="0"/>
          <c:showBubbleSize val="0"/>
        </c:dLbls>
        <c:gapWidth val="150"/>
        <c:axId val="116143232"/>
        <c:axId val="119065600"/>
      </c:barChart>
      <c:catAx>
        <c:axId val="116143232"/>
        <c:scaling>
          <c:orientation val="minMax"/>
        </c:scaling>
        <c:delete val="0"/>
        <c:axPos val="l"/>
        <c:numFmt formatCode="General" sourceLinked="1"/>
        <c:majorTickMark val="out"/>
        <c:minorTickMark val="none"/>
        <c:tickLblPos val="nextTo"/>
        <c:crossAx val="119065600"/>
        <c:crosses val="autoZero"/>
        <c:auto val="1"/>
        <c:lblAlgn val="ctr"/>
        <c:lblOffset val="100"/>
        <c:noMultiLvlLbl val="0"/>
      </c:catAx>
      <c:valAx>
        <c:axId val="119065600"/>
        <c:scaling>
          <c:orientation val="minMax"/>
          <c:max val="100"/>
        </c:scaling>
        <c:delete val="0"/>
        <c:axPos val="b"/>
        <c:majorGridlines/>
        <c:numFmt formatCode="0" sourceLinked="0"/>
        <c:majorTickMark val="out"/>
        <c:minorTickMark val="none"/>
        <c:tickLblPos val="nextTo"/>
        <c:crossAx val="116143232"/>
        <c:crosses val="autoZero"/>
        <c:crossBetween val="between"/>
      </c:valAx>
    </c:plotArea>
    <c:legend>
      <c:legendPos val="b"/>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Del.2!$D$101</c:f>
              <c:strCache>
                <c:ptCount val="1"/>
                <c:pt idx="0">
                  <c:v>2015</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Del.2!$C$134:$C$136</c:f>
              <c:strCache>
                <c:ptCount val="3"/>
                <c:pt idx="0">
                  <c:v>Ved ikke</c:v>
                </c:pt>
                <c:pt idx="1">
                  <c:v>Nej</c:v>
                </c:pt>
                <c:pt idx="2">
                  <c:v>Ja</c:v>
                </c:pt>
              </c:strCache>
            </c:strRef>
          </c:cat>
          <c:val>
            <c:numRef>
              <c:f>Del.2!$D$134:$D$136</c:f>
              <c:numCache>
                <c:formatCode>0.0</c:formatCode>
                <c:ptCount val="3"/>
                <c:pt idx="0">
                  <c:v>6.666666666666667</c:v>
                </c:pt>
                <c:pt idx="1">
                  <c:v>43.333333333333336</c:v>
                </c:pt>
                <c:pt idx="2">
                  <c:v>50</c:v>
                </c:pt>
              </c:numCache>
            </c:numRef>
          </c:val>
          <c:extLst>
            <c:ext xmlns:c16="http://schemas.microsoft.com/office/drawing/2014/chart" uri="{C3380CC4-5D6E-409C-BE32-E72D297353CC}">
              <c16:uniqueId val="{00000000-B150-4F77-8766-392A0AB845AD}"/>
            </c:ext>
          </c:extLst>
        </c:ser>
        <c:ser>
          <c:idx val="1"/>
          <c:order val="1"/>
          <c:tx>
            <c:strRef>
              <c:f>Del.2!$E$101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Del.2!$C$134:$C$136</c:f>
              <c:strCache>
                <c:ptCount val="3"/>
                <c:pt idx="0">
                  <c:v>Ved ikke</c:v>
                </c:pt>
                <c:pt idx="1">
                  <c:v>Nej</c:v>
                </c:pt>
                <c:pt idx="2">
                  <c:v>Ja</c:v>
                </c:pt>
              </c:strCache>
            </c:strRef>
          </c:cat>
          <c:val>
            <c:numRef>
              <c:f>Del.2!$E$134:$E$136</c:f>
              <c:numCache>
                <c:formatCode>General</c:formatCode>
                <c:ptCount val="3"/>
                <c:pt idx="0">
                  <c:v>5.5</c:v>
                </c:pt>
                <c:pt idx="1">
                  <c:v>55.5</c:v>
                </c:pt>
                <c:pt idx="2">
                  <c:v>38.9</c:v>
                </c:pt>
              </c:numCache>
            </c:numRef>
          </c:val>
          <c:extLst>
            <c:ext xmlns:c16="http://schemas.microsoft.com/office/drawing/2014/chart" uri="{C3380CC4-5D6E-409C-BE32-E72D297353CC}">
              <c16:uniqueId val="{00000001-B150-4F77-8766-392A0AB845AD}"/>
            </c:ext>
          </c:extLst>
        </c:ser>
        <c:dLbls>
          <c:showLegendKey val="0"/>
          <c:showVal val="0"/>
          <c:showCatName val="0"/>
          <c:showSerName val="0"/>
          <c:showPercent val="0"/>
          <c:showBubbleSize val="0"/>
        </c:dLbls>
        <c:gapWidth val="150"/>
        <c:axId val="81412864"/>
        <c:axId val="81472128"/>
      </c:barChart>
      <c:catAx>
        <c:axId val="81412864"/>
        <c:scaling>
          <c:orientation val="minMax"/>
        </c:scaling>
        <c:delete val="0"/>
        <c:axPos val="l"/>
        <c:numFmt formatCode="General" sourceLinked="1"/>
        <c:majorTickMark val="out"/>
        <c:minorTickMark val="none"/>
        <c:tickLblPos val="nextTo"/>
        <c:crossAx val="81472128"/>
        <c:crosses val="autoZero"/>
        <c:auto val="1"/>
        <c:lblAlgn val="ctr"/>
        <c:lblOffset val="100"/>
        <c:noMultiLvlLbl val="0"/>
      </c:catAx>
      <c:valAx>
        <c:axId val="81472128"/>
        <c:scaling>
          <c:orientation val="minMax"/>
        </c:scaling>
        <c:delete val="0"/>
        <c:axPos val="b"/>
        <c:majorGridlines/>
        <c:numFmt formatCode="0" sourceLinked="0"/>
        <c:majorTickMark val="out"/>
        <c:minorTickMark val="none"/>
        <c:tickLblPos val="nextTo"/>
        <c:crossAx val="81412864"/>
        <c:crosses val="autoZero"/>
        <c:crossBetween val="between"/>
      </c:valAx>
    </c:plotArea>
    <c:legend>
      <c:legendPos val="b"/>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Del.2!$D$101</c:f>
              <c:strCache>
                <c:ptCount val="1"/>
                <c:pt idx="0">
                  <c:v>2015</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Del.2!$C$151:$C$153</c:f>
              <c:strCache>
                <c:ptCount val="3"/>
                <c:pt idx="0">
                  <c:v>Ved ikke</c:v>
                </c:pt>
                <c:pt idx="1">
                  <c:v>Ventetiden er for lang</c:v>
                </c:pt>
                <c:pt idx="2">
                  <c:v>Hjælpen kommer hurtigt</c:v>
                </c:pt>
              </c:strCache>
            </c:strRef>
          </c:cat>
          <c:val>
            <c:numRef>
              <c:f>Del.2!$D$151:$D$153</c:f>
              <c:numCache>
                <c:formatCode>0.0</c:formatCode>
                <c:ptCount val="3"/>
                <c:pt idx="0">
                  <c:v>3.3333333333333335</c:v>
                </c:pt>
                <c:pt idx="1">
                  <c:v>16.666666666666664</c:v>
                </c:pt>
                <c:pt idx="2">
                  <c:v>80</c:v>
                </c:pt>
              </c:numCache>
            </c:numRef>
          </c:val>
          <c:extLst>
            <c:ext xmlns:c16="http://schemas.microsoft.com/office/drawing/2014/chart" uri="{C3380CC4-5D6E-409C-BE32-E72D297353CC}">
              <c16:uniqueId val="{00000000-F00D-490D-BCBA-7F29F5D6C081}"/>
            </c:ext>
          </c:extLst>
        </c:ser>
        <c:ser>
          <c:idx val="1"/>
          <c:order val="1"/>
          <c:tx>
            <c:strRef>
              <c:f>Del.2!$E$101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Del.2!$C$151:$C$153</c:f>
              <c:strCache>
                <c:ptCount val="3"/>
                <c:pt idx="0">
                  <c:v>Ved ikke</c:v>
                </c:pt>
                <c:pt idx="1">
                  <c:v>Ventetiden er for lang</c:v>
                </c:pt>
                <c:pt idx="2">
                  <c:v>Hjælpen kommer hurtigt</c:v>
                </c:pt>
              </c:strCache>
            </c:strRef>
          </c:cat>
          <c:val>
            <c:numRef>
              <c:f>Del.2!$E$151:$E$153</c:f>
              <c:numCache>
                <c:formatCode>General</c:formatCode>
                <c:ptCount val="3"/>
                <c:pt idx="0">
                  <c:v>15.8</c:v>
                </c:pt>
                <c:pt idx="1">
                  <c:v>42.1</c:v>
                </c:pt>
                <c:pt idx="2">
                  <c:v>42.1</c:v>
                </c:pt>
              </c:numCache>
            </c:numRef>
          </c:val>
          <c:extLst>
            <c:ext xmlns:c16="http://schemas.microsoft.com/office/drawing/2014/chart" uri="{C3380CC4-5D6E-409C-BE32-E72D297353CC}">
              <c16:uniqueId val="{00000001-F00D-490D-BCBA-7F29F5D6C081}"/>
            </c:ext>
          </c:extLst>
        </c:ser>
        <c:dLbls>
          <c:showLegendKey val="0"/>
          <c:showVal val="0"/>
          <c:showCatName val="0"/>
          <c:showSerName val="0"/>
          <c:showPercent val="0"/>
          <c:showBubbleSize val="0"/>
        </c:dLbls>
        <c:gapWidth val="150"/>
        <c:axId val="135211264"/>
        <c:axId val="136113152"/>
      </c:barChart>
      <c:catAx>
        <c:axId val="135211264"/>
        <c:scaling>
          <c:orientation val="minMax"/>
        </c:scaling>
        <c:delete val="0"/>
        <c:axPos val="l"/>
        <c:numFmt formatCode="General" sourceLinked="1"/>
        <c:majorTickMark val="out"/>
        <c:minorTickMark val="none"/>
        <c:tickLblPos val="nextTo"/>
        <c:crossAx val="136113152"/>
        <c:crosses val="autoZero"/>
        <c:auto val="1"/>
        <c:lblAlgn val="ctr"/>
        <c:lblOffset val="100"/>
        <c:noMultiLvlLbl val="0"/>
      </c:catAx>
      <c:valAx>
        <c:axId val="136113152"/>
        <c:scaling>
          <c:orientation val="minMax"/>
        </c:scaling>
        <c:delete val="0"/>
        <c:axPos val="b"/>
        <c:majorGridlines/>
        <c:numFmt formatCode="0" sourceLinked="0"/>
        <c:majorTickMark val="out"/>
        <c:minorTickMark val="none"/>
        <c:tickLblPos val="nextTo"/>
        <c:crossAx val="135211264"/>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Del.1!$A$22:$A$30</c:f>
              <c:strCache>
                <c:ptCount val="9"/>
                <c:pt idx="0">
                  <c:v>Andet</c:v>
                </c:pt>
                <c:pt idx="1">
                  <c:v>De begår hærværk</c:v>
                </c:pt>
                <c:pt idx="2">
                  <c:v>De begår indbrud</c:v>
                </c:pt>
                <c:pt idx="3">
                  <c:v>De udviser truende adfærd overfor andre beboere</c:v>
                </c:pt>
                <c:pt idx="4">
                  <c:v>De begår kriminalitet i området</c:v>
                </c:pt>
                <c:pt idx="5">
                  <c:v>Deres kriminalitet går langt ud over boligområdets grænse</c:v>
                </c:pt>
                <c:pt idx="6">
                  <c:v>Deres kriminalitet giver hele boligområdet og alle der bor der et dårligt image og ry</c:v>
                </c:pt>
                <c:pt idx="7">
                  <c:v>De sælger euforiserende stoffer</c:v>
                </c:pt>
                <c:pt idx="8">
                  <c:v>Deres adfærd skaber utryghed</c:v>
                </c:pt>
              </c:strCache>
            </c:strRef>
          </c:cat>
          <c:val>
            <c:numRef>
              <c:f>Del.1!$B$22:$B$30</c:f>
              <c:numCache>
                <c:formatCode>General</c:formatCode>
                <c:ptCount val="9"/>
                <c:pt idx="0">
                  <c:v>0</c:v>
                </c:pt>
                <c:pt idx="1">
                  <c:v>41.7</c:v>
                </c:pt>
                <c:pt idx="2">
                  <c:v>41.7</c:v>
                </c:pt>
                <c:pt idx="3">
                  <c:v>66.7</c:v>
                </c:pt>
                <c:pt idx="4">
                  <c:v>75</c:v>
                </c:pt>
                <c:pt idx="5">
                  <c:v>75</c:v>
                </c:pt>
                <c:pt idx="6">
                  <c:v>75</c:v>
                </c:pt>
                <c:pt idx="7">
                  <c:v>83.3</c:v>
                </c:pt>
                <c:pt idx="8">
                  <c:v>100</c:v>
                </c:pt>
              </c:numCache>
            </c:numRef>
          </c:val>
          <c:extLst>
            <c:ext xmlns:c16="http://schemas.microsoft.com/office/drawing/2014/chart" uri="{C3380CC4-5D6E-409C-BE32-E72D297353CC}">
              <c16:uniqueId val="{00000000-89DD-4666-BABE-D24E9B2CFFF9}"/>
            </c:ext>
          </c:extLst>
        </c:ser>
        <c:dLbls>
          <c:showLegendKey val="0"/>
          <c:showVal val="0"/>
          <c:showCatName val="0"/>
          <c:showSerName val="0"/>
          <c:showPercent val="0"/>
          <c:showBubbleSize val="0"/>
        </c:dLbls>
        <c:gapWidth val="150"/>
        <c:axId val="52533120"/>
        <c:axId val="52551040"/>
      </c:barChart>
      <c:catAx>
        <c:axId val="52533120"/>
        <c:scaling>
          <c:orientation val="minMax"/>
        </c:scaling>
        <c:delete val="0"/>
        <c:axPos val="l"/>
        <c:numFmt formatCode="General" sourceLinked="0"/>
        <c:majorTickMark val="out"/>
        <c:minorTickMark val="none"/>
        <c:tickLblPos val="nextTo"/>
        <c:crossAx val="52551040"/>
        <c:crosses val="autoZero"/>
        <c:auto val="1"/>
        <c:lblAlgn val="ctr"/>
        <c:lblOffset val="100"/>
        <c:noMultiLvlLbl val="0"/>
      </c:catAx>
      <c:valAx>
        <c:axId val="52551040"/>
        <c:scaling>
          <c:orientation val="minMax"/>
          <c:max val="100"/>
        </c:scaling>
        <c:delete val="0"/>
        <c:axPos val="b"/>
        <c:majorGridlines/>
        <c:numFmt formatCode="General" sourceLinked="1"/>
        <c:majorTickMark val="out"/>
        <c:minorTickMark val="none"/>
        <c:tickLblPos val="nextTo"/>
        <c:crossAx val="52533120"/>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Del.2!$D$167</c:f>
              <c:strCache>
                <c:ptCount val="1"/>
                <c:pt idx="0">
                  <c:v>2015</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Del.2!$C$168:$C$171</c:f>
              <c:strCache>
                <c:ptCount val="4"/>
                <c:pt idx="0">
                  <c:v>Ved ikke</c:v>
                </c:pt>
                <c:pt idx="1">
                  <c:v>Politiet er der for lidt</c:v>
                </c:pt>
                <c:pt idx="2">
                  <c:v>Passende</c:v>
                </c:pt>
                <c:pt idx="3">
                  <c:v>Politiet er der for meget</c:v>
                </c:pt>
              </c:strCache>
            </c:strRef>
          </c:cat>
          <c:val>
            <c:numRef>
              <c:f>Del.2!$D$168:$D$171</c:f>
              <c:numCache>
                <c:formatCode>0.0</c:formatCode>
                <c:ptCount val="4"/>
                <c:pt idx="0">
                  <c:v>3.3333333333333335</c:v>
                </c:pt>
                <c:pt idx="1">
                  <c:v>23.333333333333332</c:v>
                </c:pt>
                <c:pt idx="2">
                  <c:v>70</c:v>
                </c:pt>
                <c:pt idx="3">
                  <c:v>3.3333333333333335</c:v>
                </c:pt>
              </c:numCache>
            </c:numRef>
          </c:val>
          <c:extLst>
            <c:ext xmlns:c16="http://schemas.microsoft.com/office/drawing/2014/chart" uri="{C3380CC4-5D6E-409C-BE32-E72D297353CC}">
              <c16:uniqueId val="{00000000-22F9-40BF-9F5B-F6550B5174C4}"/>
            </c:ext>
          </c:extLst>
        </c:ser>
        <c:ser>
          <c:idx val="1"/>
          <c:order val="1"/>
          <c:tx>
            <c:strRef>
              <c:f>Del.2!$E$167</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Del.2!$C$168:$C$171</c:f>
              <c:strCache>
                <c:ptCount val="4"/>
                <c:pt idx="0">
                  <c:v>Ved ikke</c:v>
                </c:pt>
                <c:pt idx="1">
                  <c:v>Politiet er der for lidt</c:v>
                </c:pt>
                <c:pt idx="2">
                  <c:v>Passende</c:v>
                </c:pt>
                <c:pt idx="3">
                  <c:v>Politiet er der for meget</c:v>
                </c:pt>
              </c:strCache>
            </c:strRef>
          </c:cat>
          <c:val>
            <c:numRef>
              <c:f>Del.2!$E$168:$E$171</c:f>
              <c:numCache>
                <c:formatCode>General</c:formatCode>
                <c:ptCount val="4"/>
                <c:pt idx="0">
                  <c:v>0</c:v>
                </c:pt>
                <c:pt idx="1">
                  <c:v>57.9</c:v>
                </c:pt>
                <c:pt idx="2">
                  <c:v>42.1</c:v>
                </c:pt>
                <c:pt idx="3">
                  <c:v>0</c:v>
                </c:pt>
              </c:numCache>
            </c:numRef>
          </c:val>
          <c:extLst>
            <c:ext xmlns:c16="http://schemas.microsoft.com/office/drawing/2014/chart" uri="{C3380CC4-5D6E-409C-BE32-E72D297353CC}">
              <c16:uniqueId val="{00000001-22F9-40BF-9F5B-F6550B5174C4}"/>
            </c:ext>
          </c:extLst>
        </c:ser>
        <c:dLbls>
          <c:showLegendKey val="0"/>
          <c:showVal val="0"/>
          <c:showCatName val="0"/>
          <c:showSerName val="0"/>
          <c:showPercent val="0"/>
          <c:showBubbleSize val="0"/>
        </c:dLbls>
        <c:gapWidth val="150"/>
        <c:axId val="81470208"/>
        <c:axId val="81501184"/>
      </c:barChart>
      <c:catAx>
        <c:axId val="81470208"/>
        <c:scaling>
          <c:orientation val="minMax"/>
        </c:scaling>
        <c:delete val="0"/>
        <c:axPos val="l"/>
        <c:numFmt formatCode="General" sourceLinked="1"/>
        <c:majorTickMark val="out"/>
        <c:minorTickMark val="none"/>
        <c:tickLblPos val="nextTo"/>
        <c:crossAx val="81501184"/>
        <c:crosses val="autoZero"/>
        <c:auto val="1"/>
        <c:lblAlgn val="ctr"/>
        <c:lblOffset val="100"/>
        <c:noMultiLvlLbl val="0"/>
      </c:catAx>
      <c:valAx>
        <c:axId val="81501184"/>
        <c:scaling>
          <c:orientation val="minMax"/>
        </c:scaling>
        <c:delete val="0"/>
        <c:axPos val="b"/>
        <c:majorGridlines/>
        <c:numFmt formatCode="0" sourceLinked="0"/>
        <c:majorTickMark val="out"/>
        <c:minorTickMark val="none"/>
        <c:tickLblPos val="nextTo"/>
        <c:crossAx val="81470208"/>
        <c:crosses val="autoZero"/>
        <c:crossBetween val="between"/>
      </c:valAx>
    </c:plotArea>
    <c:legend>
      <c:legendPos val="b"/>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Del.2!$D$183</c:f>
              <c:strCache>
                <c:ptCount val="1"/>
                <c:pt idx="0">
                  <c:v>2015</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Del.2!$C$184:$C$189</c:f>
              <c:strCache>
                <c:ptCount val="6"/>
                <c:pt idx="0">
                  <c:v>Ved ikke</c:v>
                </c:pt>
                <c:pt idx="1">
                  <c:v>Fra undersøgelsen her</c:v>
                </c:pt>
                <c:pt idx="2">
                  <c:v>Fra Rigspolitiet</c:v>
                </c:pt>
                <c:pt idx="3">
                  <c:v>Fra Kommunen</c:v>
                </c:pt>
                <c:pt idx="4">
                  <c:v>Fra Lokal politi</c:v>
                </c:pt>
                <c:pt idx="5">
                  <c:v>Andet</c:v>
                </c:pt>
              </c:strCache>
            </c:strRef>
          </c:cat>
          <c:val>
            <c:numRef>
              <c:f>Del.2!$D$184:$D$189</c:f>
              <c:numCache>
                <c:formatCode>0.0</c:formatCode>
                <c:ptCount val="6"/>
                <c:pt idx="0">
                  <c:v>3.3333333333333335</c:v>
                </c:pt>
                <c:pt idx="1">
                  <c:v>0</c:v>
                </c:pt>
                <c:pt idx="2">
                  <c:v>6.666666666666667</c:v>
                </c:pt>
                <c:pt idx="3">
                  <c:v>26.666666666666668</c:v>
                </c:pt>
                <c:pt idx="4">
                  <c:v>30</c:v>
                </c:pt>
                <c:pt idx="5">
                  <c:v>56.666666666666664</c:v>
                </c:pt>
              </c:numCache>
            </c:numRef>
          </c:val>
          <c:extLst>
            <c:ext xmlns:c16="http://schemas.microsoft.com/office/drawing/2014/chart" uri="{C3380CC4-5D6E-409C-BE32-E72D297353CC}">
              <c16:uniqueId val="{00000000-7F58-456C-AB66-375C51C64013}"/>
            </c:ext>
          </c:extLst>
        </c:ser>
        <c:ser>
          <c:idx val="1"/>
          <c:order val="1"/>
          <c:tx>
            <c:strRef>
              <c:f>Del.2!$E$183</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Del.2!$C$184:$C$189</c:f>
              <c:strCache>
                <c:ptCount val="6"/>
                <c:pt idx="0">
                  <c:v>Ved ikke</c:v>
                </c:pt>
                <c:pt idx="1">
                  <c:v>Fra undersøgelsen her</c:v>
                </c:pt>
                <c:pt idx="2">
                  <c:v>Fra Rigspolitiet</c:v>
                </c:pt>
                <c:pt idx="3">
                  <c:v>Fra Kommunen</c:v>
                </c:pt>
                <c:pt idx="4">
                  <c:v>Fra Lokal politi</c:v>
                </c:pt>
                <c:pt idx="5">
                  <c:v>Andet</c:v>
                </c:pt>
              </c:strCache>
            </c:strRef>
          </c:cat>
          <c:val>
            <c:numRef>
              <c:f>Del.2!$E$184:$E$189</c:f>
              <c:numCache>
                <c:formatCode>General</c:formatCode>
                <c:ptCount val="6"/>
                <c:pt idx="1">
                  <c:v>0</c:v>
                </c:pt>
                <c:pt idx="2">
                  <c:v>5.2</c:v>
                </c:pt>
                <c:pt idx="3">
                  <c:v>0</c:v>
                </c:pt>
                <c:pt idx="4">
                  <c:v>10.5</c:v>
                </c:pt>
                <c:pt idx="5">
                  <c:v>84.2</c:v>
                </c:pt>
              </c:numCache>
            </c:numRef>
          </c:val>
          <c:extLst>
            <c:ext xmlns:c16="http://schemas.microsoft.com/office/drawing/2014/chart" uri="{C3380CC4-5D6E-409C-BE32-E72D297353CC}">
              <c16:uniqueId val="{00000001-7F58-456C-AB66-375C51C64013}"/>
            </c:ext>
          </c:extLst>
        </c:ser>
        <c:dLbls>
          <c:showLegendKey val="0"/>
          <c:showVal val="0"/>
          <c:showCatName val="0"/>
          <c:showSerName val="0"/>
          <c:showPercent val="0"/>
          <c:showBubbleSize val="0"/>
        </c:dLbls>
        <c:gapWidth val="150"/>
        <c:axId val="83003648"/>
        <c:axId val="83186816"/>
      </c:barChart>
      <c:catAx>
        <c:axId val="83003648"/>
        <c:scaling>
          <c:orientation val="minMax"/>
        </c:scaling>
        <c:delete val="0"/>
        <c:axPos val="l"/>
        <c:numFmt formatCode="General" sourceLinked="1"/>
        <c:majorTickMark val="out"/>
        <c:minorTickMark val="none"/>
        <c:tickLblPos val="nextTo"/>
        <c:crossAx val="83186816"/>
        <c:crosses val="autoZero"/>
        <c:auto val="1"/>
        <c:lblAlgn val="ctr"/>
        <c:lblOffset val="100"/>
        <c:noMultiLvlLbl val="0"/>
      </c:catAx>
      <c:valAx>
        <c:axId val="83186816"/>
        <c:scaling>
          <c:orientation val="minMax"/>
        </c:scaling>
        <c:delete val="0"/>
        <c:axPos val="b"/>
        <c:majorGridlines/>
        <c:numFmt formatCode="0" sourceLinked="0"/>
        <c:majorTickMark val="out"/>
        <c:minorTickMark val="none"/>
        <c:tickLblPos val="nextTo"/>
        <c:crossAx val="83003648"/>
        <c:crosses val="autoZero"/>
        <c:crossBetween val="between"/>
      </c:valAx>
    </c:plotArea>
    <c:legend>
      <c:legendPos val="b"/>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E33-49AE-9BDD-925AACCF47F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E33-49AE-9BDD-925AACCF47F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5E33-49AE-9BDD-925AACCF47F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Data!$B$21:$B$23</c:f>
              <c:strCache>
                <c:ptCount val="3"/>
                <c:pt idx="0">
                  <c:v>Ved ikke</c:v>
                </c:pt>
                <c:pt idx="1">
                  <c:v>Nej</c:v>
                </c:pt>
                <c:pt idx="2">
                  <c:v>Ja</c:v>
                </c:pt>
              </c:strCache>
            </c:strRef>
          </c:cat>
          <c:val>
            <c:numRef>
              <c:f>Data!$D$21:$D$23</c:f>
              <c:numCache>
                <c:formatCode>0.0</c:formatCode>
                <c:ptCount val="3"/>
                <c:pt idx="0">
                  <c:v>5.8823529411764701</c:v>
                </c:pt>
                <c:pt idx="1">
                  <c:v>35.294117647058826</c:v>
                </c:pt>
                <c:pt idx="2">
                  <c:v>58.82352941176471</c:v>
                </c:pt>
              </c:numCache>
            </c:numRef>
          </c:val>
          <c:extLst>
            <c:ext xmlns:c16="http://schemas.microsoft.com/office/drawing/2014/chart" uri="{C3380CC4-5D6E-409C-BE32-E72D297353CC}">
              <c16:uniqueId val="{00000006-5E33-49AE-9BDD-925AACCF47F3}"/>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35E-4BAA-ADB2-ECB98B73362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35E-4BAA-ADB2-ECB98B733622}"/>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035E-4BAA-ADB2-ECB98B73362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Data!$E$21:$E$24</c:f>
              <c:strCache>
                <c:ptCount val="4"/>
                <c:pt idx="0">
                  <c:v>1 gruppering</c:v>
                </c:pt>
                <c:pt idx="1">
                  <c:v>2 grupperinger</c:v>
                </c:pt>
                <c:pt idx="2">
                  <c:v>3 grupperinger</c:v>
                </c:pt>
                <c:pt idx="3">
                  <c:v>Flere grupperinger</c:v>
                </c:pt>
              </c:strCache>
            </c:strRef>
          </c:cat>
          <c:val>
            <c:numRef>
              <c:f>Data!$G$21:$G$24</c:f>
              <c:numCache>
                <c:formatCode>0.0</c:formatCode>
                <c:ptCount val="4"/>
                <c:pt idx="0">
                  <c:v>70</c:v>
                </c:pt>
                <c:pt idx="1">
                  <c:v>20</c:v>
                </c:pt>
                <c:pt idx="2">
                  <c:v>10</c:v>
                </c:pt>
                <c:pt idx="3" formatCode="General">
                  <c:v>0</c:v>
                </c:pt>
              </c:numCache>
            </c:numRef>
          </c:val>
          <c:extLst>
            <c:ext xmlns:c16="http://schemas.microsoft.com/office/drawing/2014/chart" uri="{C3380CC4-5D6E-409C-BE32-E72D297353CC}">
              <c16:uniqueId val="{00000006-035E-4BAA-ADB2-ECB98B733622}"/>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6AF-47D7-A4AA-E3B1D1DF2F5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6AF-47D7-A4AA-E3B1D1DF2F5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66AF-47D7-A4AA-E3B1D1DF2F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Data!$H$21:$H$29</c:f>
              <c:strCache>
                <c:ptCount val="9"/>
                <c:pt idx="0">
                  <c:v>Andet</c:v>
                </c:pt>
                <c:pt idx="1">
                  <c:v>De begår indbrud</c:v>
                </c:pt>
                <c:pt idx="2">
                  <c:v>De begår hærværk</c:v>
                </c:pt>
                <c:pt idx="3">
                  <c:v>De udviser truende adfærd overfor andre beboere</c:v>
                </c:pt>
                <c:pt idx="4">
                  <c:v>De begår kriminalitet i området</c:v>
                </c:pt>
                <c:pt idx="5">
                  <c:v>Deres kriminalitet går langt ud over boligområdets grænse</c:v>
                </c:pt>
                <c:pt idx="6">
                  <c:v>De sælger euforiserende stoffer</c:v>
                </c:pt>
                <c:pt idx="7">
                  <c:v>Deres kriminalitet giver hele området og alle, der bor der, et dårligt image og ry</c:v>
                </c:pt>
                <c:pt idx="8">
                  <c:v>Deres adfærd skaber utryghed</c:v>
                </c:pt>
              </c:strCache>
            </c:strRef>
          </c:cat>
          <c:val>
            <c:numRef>
              <c:f>Data!$K$21:$K$29</c:f>
              <c:numCache>
                <c:formatCode>0.0</c:formatCode>
                <c:ptCount val="9"/>
                <c:pt idx="0">
                  <c:v>0</c:v>
                </c:pt>
                <c:pt idx="1">
                  <c:v>10</c:v>
                </c:pt>
                <c:pt idx="2">
                  <c:v>20</c:v>
                </c:pt>
                <c:pt idx="3">
                  <c:v>20</c:v>
                </c:pt>
                <c:pt idx="4">
                  <c:v>30</c:v>
                </c:pt>
                <c:pt idx="5">
                  <c:v>30</c:v>
                </c:pt>
                <c:pt idx="6">
                  <c:v>40</c:v>
                </c:pt>
                <c:pt idx="7">
                  <c:v>60</c:v>
                </c:pt>
                <c:pt idx="8">
                  <c:v>90</c:v>
                </c:pt>
              </c:numCache>
            </c:numRef>
          </c:val>
          <c:extLst>
            <c:ext xmlns:c16="http://schemas.microsoft.com/office/drawing/2014/chart" uri="{C3380CC4-5D6E-409C-BE32-E72D297353CC}">
              <c16:uniqueId val="{00000006-66AF-47D7-A4AA-E3B1D1DF2F5A}"/>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8E1-42F3-ADD8-AAB4CC759DF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8E1-42F3-ADD8-AAB4CC759DF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E8E1-42F3-ADD8-AAB4CC759DF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Data!$S$21:$S$26</c:f>
              <c:strCache>
                <c:ptCount val="6"/>
                <c:pt idx="0">
                  <c:v>Ved ikke</c:v>
                </c:pt>
                <c:pt idx="1">
                  <c:v>1-5 år</c:v>
                </c:pt>
                <c:pt idx="2">
                  <c:v>5-10 år</c:v>
                </c:pt>
                <c:pt idx="3">
                  <c:v>10-15 år</c:v>
                </c:pt>
                <c:pt idx="4">
                  <c:v>15-20 år</c:v>
                </c:pt>
                <c:pt idx="5">
                  <c:v>Mere end 20 år</c:v>
                </c:pt>
              </c:strCache>
            </c:strRef>
          </c:cat>
          <c:val>
            <c:numRef>
              <c:f>Data!$U$21:$U$26</c:f>
              <c:numCache>
                <c:formatCode>0.0</c:formatCode>
                <c:ptCount val="6"/>
                <c:pt idx="0">
                  <c:v>23.52941176470588</c:v>
                </c:pt>
                <c:pt idx="1">
                  <c:v>41.17647058823529</c:v>
                </c:pt>
                <c:pt idx="2">
                  <c:v>5.8823529411764701</c:v>
                </c:pt>
                <c:pt idx="3">
                  <c:v>11.76470588235294</c:v>
                </c:pt>
                <c:pt idx="4">
                  <c:v>0</c:v>
                </c:pt>
                <c:pt idx="5">
                  <c:v>17.647058823529413</c:v>
                </c:pt>
              </c:numCache>
            </c:numRef>
          </c:val>
          <c:extLst>
            <c:ext xmlns:c16="http://schemas.microsoft.com/office/drawing/2014/chart" uri="{C3380CC4-5D6E-409C-BE32-E72D297353CC}">
              <c16:uniqueId val="{00000006-E8E1-42F3-ADD8-AAB4CC759DFB}"/>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A9D-4413-8B9C-9225776724F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A9D-4413-8B9C-9225776724F0}"/>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5A9D-4413-8B9C-9225776724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Data!$V$21:$V$23</c:f>
              <c:strCache>
                <c:ptCount val="3"/>
                <c:pt idx="0">
                  <c:v>Ved ikke</c:v>
                </c:pt>
                <c:pt idx="1">
                  <c:v>Nej</c:v>
                </c:pt>
                <c:pt idx="2">
                  <c:v>Ja</c:v>
                </c:pt>
              </c:strCache>
            </c:strRef>
          </c:cat>
          <c:val>
            <c:numRef>
              <c:f>Data!$X$21:$X$23</c:f>
              <c:numCache>
                <c:formatCode>0.0</c:formatCode>
                <c:ptCount val="3"/>
                <c:pt idx="0">
                  <c:v>11.76470588235294</c:v>
                </c:pt>
                <c:pt idx="1">
                  <c:v>64.705882352941174</c:v>
                </c:pt>
                <c:pt idx="2">
                  <c:v>23.52941176470588</c:v>
                </c:pt>
              </c:numCache>
            </c:numRef>
          </c:val>
          <c:extLst>
            <c:ext xmlns:c16="http://schemas.microsoft.com/office/drawing/2014/chart" uri="{C3380CC4-5D6E-409C-BE32-E72D297353CC}">
              <c16:uniqueId val="{00000006-5A9D-4413-8B9C-9225776724F0}"/>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65D-4043-9492-70473E0AE77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65D-4043-9492-70473E0AE77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465D-4043-9492-70473E0AE77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Data!$Y$21:$Y$23</c:f>
              <c:strCache>
                <c:ptCount val="3"/>
                <c:pt idx="0">
                  <c:v>Ved ikke</c:v>
                </c:pt>
                <c:pt idx="1">
                  <c:v>Nej</c:v>
                </c:pt>
                <c:pt idx="2">
                  <c:v>Ja</c:v>
                </c:pt>
              </c:strCache>
            </c:strRef>
          </c:cat>
          <c:val>
            <c:numRef>
              <c:f>Data!$AA$21:$AA$23</c:f>
              <c:numCache>
                <c:formatCode>0.0</c:formatCode>
                <c:ptCount val="3"/>
                <c:pt idx="0">
                  <c:v>5.8823529411764701</c:v>
                </c:pt>
                <c:pt idx="1">
                  <c:v>76.470588235294116</c:v>
                </c:pt>
                <c:pt idx="2">
                  <c:v>17.647058823529413</c:v>
                </c:pt>
              </c:numCache>
            </c:numRef>
          </c:val>
          <c:extLst>
            <c:ext xmlns:c16="http://schemas.microsoft.com/office/drawing/2014/chart" uri="{C3380CC4-5D6E-409C-BE32-E72D297353CC}">
              <c16:uniqueId val="{00000006-465D-4043-9492-70473E0AE778}"/>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887-4735-9C2D-0A95C88AF08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887-4735-9C2D-0A95C88AF084}"/>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6887-4735-9C2D-0A95C88AF08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Data!$AB$21:$AB$23</c:f>
              <c:strCache>
                <c:ptCount val="3"/>
                <c:pt idx="0">
                  <c:v>Ved ikke</c:v>
                </c:pt>
                <c:pt idx="1">
                  <c:v>Nej</c:v>
                </c:pt>
                <c:pt idx="2">
                  <c:v>Ja</c:v>
                </c:pt>
              </c:strCache>
            </c:strRef>
          </c:cat>
          <c:val>
            <c:numRef>
              <c:f>Data!$AD$21:$AD$23</c:f>
              <c:numCache>
                <c:formatCode>0.0</c:formatCode>
                <c:ptCount val="3"/>
                <c:pt idx="0">
                  <c:v>5.8823529411764701</c:v>
                </c:pt>
                <c:pt idx="1">
                  <c:v>70.588235294117652</c:v>
                </c:pt>
                <c:pt idx="2">
                  <c:v>23.52941176470588</c:v>
                </c:pt>
              </c:numCache>
            </c:numRef>
          </c:val>
          <c:extLst>
            <c:ext xmlns:c16="http://schemas.microsoft.com/office/drawing/2014/chart" uri="{C3380CC4-5D6E-409C-BE32-E72D297353CC}">
              <c16:uniqueId val="{00000006-6887-4735-9C2D-0A95C88AF084}"/>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252-4B3F-BABB-64738F575B1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252-4B3F-BABB-64738F575B1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252-4B3F-BABB-64738F575B1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Data!$AE$21:$AE$24</c:f>
              <c:strCache>
                <c:ptCount val="4"/>
                <c:pt idx="0">
                  <c:v>Ved ikke</c:v>
                </c:pt>
                <c:pt idx="1">
                  <c:v>Nej</c:v>
                </c:pt>
                <c:pt idx="2">
                  <c:v>Delvist</c:v>
                </c:pt>
                <c:pt idx="3">
                  <c:v>Ja</c:v>
                </c:pt>
              </c:strCache>
            </c:strRef>
          </c:cat>
          <c:val>
            <c:numRef>
              <c:f>Data!$AG$21:$AG$24</c:f>
              <c:numCache>
                <c:formatCode>0.0</c:formatCode>
                <c:ptCount val="4"/>
                <c:pt idx="0">
                  <c:v>23.52941176470588</c:v>
                </c:pt>
                <c:pt idx="1">
                  <c:v>5.8823529411764701</c:v>
                </c:pt>
                <c:pt idx="2">
                  <c:v>23.52941176470588</c:v>
                </c:pt>
                <c:pt idx="3">
                  <c:v>47.058823529411761</c:v>
                </c:pt>
              </c:numCache>
            </c:numRef>
          </c:val>
          <c:extLst>
            <c:ext xmlns:c16="http://schemas.microsoft.com/office/drawing/2014/chart" uri="{C3380CC4-5D6E-409C-BE32-E72D297353CC}">
              <c16:uniqueId val="{00000006-9252-4B3F-BABB-64738F575B19}"/>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Del.1!$A$39:$A$44</c:f>
              <c:strCache>
                <c:ptCount val="6"/>
                <c:pt idx="0">
                  <c:v>Ved ikke</c:v>
                </c:pt>
                <c:pt idx="1">
                  <c:v>1-5 år</c:v>
                </c:pt>
                <c:pt idx="2">
                  <c:v>5-10 år</c:v>
                </c:pt>
                <c:pt idx="3">
                  <c:v>10-15 år</c:v>
                </c:pt>
                <c:pt idx="4">
                  <c:v>15-20 år</c:v>
                </c:pt>
                <c:pt idx="5">
                  <c:v>Mere end 20 år</c:v>
                </c:pt>
              </c:strCache>
            </c:strRef>
          </c:cat>
          <c:val>
            <c:numRef>
              <c:f>Del.1!$B$39:$B$44</c:f>
              <c:numCache>
                <c:formatCode>General</c:formatCode>
                <c:ptCount val="6"/>
                <c:pt idx="0">
                  <c:v>16.7</c:v>
                </c:pt>
                <c:pt idx="1">
                  <c:v>41.7</c:v>
                </c:pt>
                <c:pt idx="2">
                  <c:v>25</c:v>
                </c:pt>
                <c:pt idx="3">
                  <c:v>8.3000000000000007</c:v>
                </c:pt>
                <c:pt idx="4">
                  <c:v>8.3000000000000007</c:v>
                </c:pt>
                <c:pt idx="5">
                  <c:v>0</c:v>
                </c:pt>
              </c:numCache>
            </c:numRef>
          </c:val>
          <c:extLst>
            <c:ext xmlns:c16="http://schemas.microsoft.com/office/drawing/2014/chart" uri="{C3380CC4-5D6E-409C-BE32-E72D297353CC}">
              <c16:uniqueId val="{00000000-ED72-4704-A925-CA0446552991}"/>
            </c:ext>
          </c:extLst>
        </c:ser>
        <c:dLbls>
          <c:showLegendKey val="0"/>
          <c:showVal val="0"/>
          <c:showCatName val="0"/>
          <c:showSerName val="0"/>
          <c:showPercent val="0"/>
          <c:showBubbleSize val="0"/>
        </c:dLbls>
        <c:gapWidth val="150"/>
        <c:axId val="107513728"/>
        <c:axId val="110043520"/>
      </c:barChart>
      <c:catAx>
        <c:axId val="107513728"/>
        <c:scaling>
          <c:orientation val="minMax"/>
        </c:scaling>
        <c:delete val="0"/>
        <c:axPos val="l"/>
        <c:numFmt formatCode="General" sourceLinked="0"/>
        <c:majorTickMark val="out"/>
        <c:minorTickMark val="none"/>
        <c:tickLblPos val="nextTo"/>
        <c:crossAx val="110043520"/>
        <c:crosses val="autoZero"/>
        <c:auto val="1"/>
        <c:lblAlgn val="ctr"/>
        <c:lblOffset val="100"/>
        <c:noMultiLvlLbl val="0"/>
      </c:catAx>
      <c:valAx>
        <c:axId val="110043520"/>
        <c:scaling>
          <c:orientation val="minMax"/>
        </c:scaling>
        <c:delete val="0"/>
        <c:axPos val="b"/>
        <c:majorGridlines/>
        <c:numFmt formatCode="General" sourceLinked="1"/>
        <c:majorTickMark val="out"/>
        <c:minorTickMark val="none"/>
        <c:tickLblPos val="nextTo"/>
        <c:crossAx val="107513728"/>
        <c:crosses val="autoZero"/>
        <c:crossBetween val="between"/>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6D7-40A1-8A60-0D8AE69908F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6D7-40A1-8A60-0D8AE69908F0}"/>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46D7-40A1-8A60-0D8AE69908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Data!$AH$21:$AH$23</c:f>
              <c:strCache>
                <c:ptCount val="3"/>
                <c:pt idx="0">
                  <c:v>Ved ikke</c:v>
                </c:pt>
                <c:pt idx="1">
                  <c:v>Nej</c:v>
                </c:pt>
                <c:pt idx="2">
                  <c:v>Ja</c:v>
                </c:pt>
              </c:strCache>
            </c:strRef>
          </c:cat>
          <c:val>
            <c:numRef>
              <c:f>Data!$AJ$21:$AJ$23</c:f>
              <c:numCache>
                <c:formatCode>0.0</c:formatCode>
                <c:ptCount val="3"/>
                <c:pt idx="0">
                  <c:v>23.52941176470588</c:v>
                </c:pt>
                <c:pt idx="1">
                  <c:v>5.8823529411764701</c:v>
                </c:pt>
                <c:pt idx="2">
                  <c:v>70.588235294117652</c:v>
                </c:pt>
              </c:numCache>
            </c:numRef>
          </c:val>
          <c:extLst>
            <c:ext xmlns:c16="http://schemas.microsoft.com/office/drawing/2014/chart" uri="{C3380CC4-5D6E-409C-BE32-E72D297353CC}">
              <c16:uniqueId val="{00000006-46D7-40A1-8A60-0D8AE69908F0}"/>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6D8-4054-875C-733236B56C7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6D8-4054-875C-733236B56C7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6D8-4054-875C-733236B56C7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Data!$AK$21:$AK$23</c:f>
              <c:strCache>
                <c:ptCount val="3"/>
                <c:pt idx="0">
                  <c:v>Ved ikke</c:v>
                </c:pt>
                <c:pt idx="1">
                  <c:v>Nej</c:v>
                </c:pt>
                <c:pt idx="2">
                  <c:v>Ja</c:v>
                </c:pt>
              </c:strCache>
            </c:strRef>
          </c:cat>
          <c:val>
            <c:numRef>
              <c:f>Data!$AM$21:$AM$23</c:f>
              <c:numCache>
                <c:formatCode>0.0</c:formatCode>
                <c:ptCount val="3"/>
                <c:pt idx="0">
                  <c:v>29.411764705882355</c:v>
                </c:pt>
                <c:pt idx="1">
                  <c:v>52.941176470588239</c:v>
                </c:pt>
                <c:pt idx="2">
                  <c:v>17.647058823529413</c:v>
                </c:pt>
              </c:numCache>
            </c:numRef>
          </c:val>
          <c:extLst>
            <c:ext xmlns:c16="http://schemas.microsoft.com/office/drawing/2014/chart" uri="{C3380CC4-5D6E-409C-BE32-E72D297353CC}">
              <c16:uniqueId val="{00000006-96D8-4054-875C-733236B56C77}"/>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F5C-48ED-871C-D3514B6B130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F5C-48ED-871C-D3514B6B130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8F5C-48ED-871C-D3514B6B130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Data!$AN$21:$AN$23</c:f>
              <c:strCache>
                <c:ptCount val="3"/>
                <c:pt idx="0">
                  <c:v>Ved ikke</c:v>
                </c:pt>
                <c:pt idx="1">
                  <c:v>Nej</c:v>
                </c:pt>
                <c:pt idx="2">
                  <c:v>Ja</c:v>
                </c:pt>
              </c:strCache>
            </c:strRef>
          </c:cat>
          <c:val>
            <c:numRef>
              <c:f>Data!$AP$21:$AP$23</c:f>
              <c:numCache>
                <c:formatCode>0.0</c:formatCode>
                <c:ptCount val="3"/>
                <c:pt idx="0">
                  <c:v>0</c:v>
                </c:pt>
                <c:pt idx="1">
                  <c:v>0</c:v>
                </c:pt>
                <c:pt idx="2">
                  <c:v>100</c:v>
                </c:pt>
              </c:numCache>
            </c:numRef>
          </c:val>
          <c:extLst>
            <c:ext xmlns:c16="http://schemas.microsoft.com/office/drawing/2014/chart" uri="{C3380CC4-5D6E-409C-BE32-E72D297353CC}">
              <c16:uniqueId val="{00000006-8F5C-48ED-871C-D3514B6B1308}"/>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929-443C-B5FE-1253BD0F748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929-443C-B5FE-1253BD0F748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8929-443C-B5FE-1253BD0F748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Data!$AR$21:$AR$23</c:f>
              <c:strCache>
                <c:ptCount val="3"/>
                <c:pt idx="0">
                  <c:v>Ved ikke</c:v>
                </c:pt>
                <c:pt idx="1">
                  <c:v>Nej</c:v>
                </c:pt>
                <c:pt idx="2">
                  <c:v>Ja</c:v>
                </c:pt>
              </c:strCache>
            </c:strRef>
          </c:cat>
          <c:val>
            <c:numRef>
              <c:f>Data!$AT$21:$AT$23</c:f>
              <c:numCache>
                <c:formatCode>0.0</c:formatCode>
                <c:ptCount val="3"/>
                <c:pt idx="0">
                  <c:v>11.76470588235294</c:v>
                </c:pt>
                <c:pt idx="1">
                  <c:v>52.941176470588239</c:v>
                </c:pt>
                <c:pt idx="2">
                  <c:v>35.294117647058826</c:v>
                </c:pt>
              </c:numCache>
            </c:numRef>
          </c:val>
          <c:extLst>
            <c:ext xmlns:c16="http://schemas.microsoft.com/office/drawing/2014/chart" uri="{C3380CC4-5D6E-409C-BE32-E72D297353CC}">
              <c16:uniqueId val="{00000006-8929-443C-B5FE-1253BD0F7485}"/>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505-4118-BE73-CEC41A05C16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505-4118-BE73-CEC41A05C162}"/>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3505-4118-BE73-CEC41A05C16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Data!$AU$21:$AU$24</c:f>
              <c:strCache>
                <c:ptCount val="4"/>
                <c:pt idx="0">
                  <c:v>Udsættelsesforretningen er endnu ikke afsluttet</c:v>
                </c:pt>
                <c:pt idx="1">
                  <c:v>Over tre år</c:v>
                </c:pt>
                <c:pt idx="2">
                  <c:v>Mellem et og tre år</c:v>
                </c:pt>
                <c:pt idx="3">
                  <c:v>Under et år</c:v>
                </c:pt>
              </c:strCache>
            </c:strRef>
          </c:cat>
          <c:val>
            <c:numRef>
              <c:f>Data!$AW$21:$AW$24</c:f>
              <c:numCache>
                <c:formatCode>0.0</c:formatCode>
                <c:ptCount val="4"/>
                <c:pt idx="0">
                  <c:v>0</c:v>
                </c:pt>
                <c:pt idx="1">
                  <c:v>0</c:v>
                </c:pt>
                <c:pt idx="2">
                  <c:v>66.666666666666657</c:v>
                </c:pt>
                <c:pt idx="3">
                  <c:v>33.333333333333329</c:v>
                </c:pt>
              </c:numCache>
            </c:numRef>
          </c:val>
          <c:extLst>
            <c:ext xmlns:c16="http://schemas.microsoft.com/office/drawing/2014/chart" uri="{C3380CC4-5D6E-409C-BE32-E72D297353CC}">
              <c16:uniqueId val="{00000006-3505-4118-BE73-CEC41A05C162}"/>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02E-42D7-8964-239C82241B1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02E-42D7-8964-239C82241B1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702E-42D7-8964-239C82241B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Data!$AY$21:$AY$23</c:f>
              <c:strCache>
                <c:ptCount val="3"/>
                <c:pt idx="0">
                  <c:v>Ved ikke</c:v>
                </c:pt>
                <c:pt idx="1">
                  <c:v>Nej</c:v>
                </c:pt>
                <c:pt idx="2">
                  <c:v>Ja</c:v>
                </c:pt>
              </c:strCache>
            </c:strRef>
          </c:cat>
          <c:val>
            <c:numRef>
              <c:f>Data!$BA$21:$BA$23</c:f>
              <c:numCache>
                <c:formatCode>0.0</c:formatCode>
                <c:ptCount val="3"/>
                <c:pt idx="0">
                  <c:v>23.52941176470588</c:v>
                </c:pt>
                <c:pt idx="1">
                  <c:v>58.82352941176471</c:v>
                </c:pt>
                <c:pt idx="2">
                  <c:v>17.647058823529413</c:v>
                </c:pt>
              </c:numCache>
            </c:numRef>
          </c:val>
          <c:extLst>
            <c:ext xmlns:c16="http://schemas.microsoft.com/office/drawing/2014/chart" uri="{C3380CC4-5D6E-409C-BE32-E72D297353CC}">
              <c16:uniqueId val="{00000006-702E-42D7-8964-239C82241B1A}"/>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E4B-4C34-AA2F-2E6E08DD2DE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E4B-4C34-AA2F-2E6E08DD2DE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0E4B-4C34-AA2F-2E6E08DD2DE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Data!$BB$22:$BB$23</c:f>
              <c:strCache>
                <c:ptCount val="2"/>
                <c:pt idx="0">
                  <c:v>Nej</c:v>
                </c:pt>
                <c:pt idx="1">
                  <c:v>Ja</c:v>
                </c:pt>
              </c:strCache>
            </c:strRef>
          </c:cat>
          <c:val>
            <c:numRef>
              <c:f>Data!$BD$22:$BD$23</c:f>
              <c:numCache>
                <c:formatCode>0.0</c:formatCode>
                <c:ptCount val="2"/>
                <c:pt idx="0">
                  <c:v>29.411764705882355</c:v>
                </c:pt>
                <c:pt idx="1">
                  <c:v>70.588235294117652</c:v>
                </c:pt>
              </c:numCache>
            </c:numRef>
          </c:val>
          <c:extLst>
            <c:ext xmlns:c16="http://schemas.microsoft.com/office/drawing/2014/chart" uri="{C3380CC4-5D6E-409C-BE32-E72D297353CC}">
              <c16:uniqueId val="{00000006-0E4B-4C34-AA2F-2E6E08DD2DE6}"/>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0D0-4558-8911-B0266887D97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0D0-4558-8911-B0266887D97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A0D0-4558-8911-B0266887D97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Data!$BE$21:$BE$25</c:f>
              <c:strCache>
                <c:ptCount val="5"/>
                <c:pt idx="0">
                  <c:v>Ved ikke</c:v>
                </c:pt>
                <c:pt idx="1">
                  <c:v>1-3 episoder</c:v>
                </c:pt>
                <c:pt idx="2">
                  <c:v>4-6 episoder</c:v>
                </c:pt>
                <c:pt idx="3">
                  <c:v>7-10 episoder</c:v>
                </c:pt>
                <c:pt idx="4">
                  <c:v>Flere end 10 episoder</c:v>
                </c:pt>
              </c:strCache>
            </c:strRef>
          </c:cat>
          <c:val>
            <c:numRef>
              <c:f>Data!$BG$21:$BG$25</c:f>
              <c:numCache>
                <c:formatCode>0.0</c:formatCode>
                <c:ptCount val="5"/>
                <c:pt idx="0">
                  <c:v>16.666666666666664</c:v>
                </c:pt>
                <c:pt idx="1">
                  <c:v>58.333333333333336</c:v>
                </c:pt>
                <c:pt idx="2">
                  <c:v>8.3333333333333321</c:v>
                </c:pt>
                <c:pt idx="3">
                  <c:v>0</c:v>
                </c:pt>
                <c:pt idx="4">
                  <c:v>16.666666666666664</c:v>
                </c:pt>
              </c:numCache>
            </c:numRef>
          </c:val>
          <c:extLst>
            <c:ext xmlns:c16="http://schemas.microsoft.com/office/drawing/2014/chart" uri="{C3380CC4-5D6E-409C-BE32-E72D297353CC}">
              <c16:uniqueId val="{00000006-A0D0-4558-8911-B0266887D97F}"/>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2B4-4710-8FA1-73467A93CB5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2B4-4710-8FA1-73467A93CB50}"/>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22B4-4710-8FA1-73467A93CB5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Data!$BI$21:$BI$24</c:f>
              <c:strCache>
                <c:ptCount val="4"/>
                <c:pt idx="0">
                  <c:v>Andet</c:v>
                </c:pt>
                <c:pt idx="1">
                  <c:v>Psykisk syge</c:v>
                </c:pt>
                <c:pt idx="2">
                  <c:v>Utilpassede børn og unge fra området</c:v>
                </c:pt>
                <c:pt idx="3">
                  <c:v>Personer, der ikke bor i området</c:v>
                </c:pt>
              </c:strCache>
            </c:strRef>
          </c:cat>
          <c:val>
            <c:numRef>
              <c:f>Data!$BK$21:$BK$24</c:f>
              <c:numCache>
                <c:formatCode>0.0</c:formatCode>
                <c:ptCount val="4"/>
                <c:pt idx="0">
                  <c:v>8.3333333333333321</c:v>
                </c:pt>
                <c:pt idx="1">
                  <c:v>25</c:v>
                </c:pt>
                <c:pt idx="2">
                  <c:v>50</c:v>
                </c:pt>
                <c:pt idx="3">
                  <c:v>66.666666666666657</c:v>
                </c:pt>
              </c:numCache>
            </c:numRef>
          </c:val>
          <c:extLst>
            <c:ext xmlns:c16="http://schemas.microsoft.com/office/drawing/2014/chart" uri="{C3380CC4-5D6E-409C-BE32-E72D297353CC}">
              <c16:uniqueId val="{00000006-22B4-4710-8FA1-73467A93CB50}"/>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968-4089-B04C-03D48312F08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968-4089-B04C-03D48312F08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8968-4089-B04C-03D48312F08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Data!$BO$22:$BO$23</c:f>
              <c:strCache>
                <c:ptCount val="2"/>
                <c:pt idx="0">
                  <c:v>Nej</c:v>
                </c:pt>
                <c:pt idx="1">
                  <c:v>Ja</c:v>
                </c:pt>
              </c:strCache>
            </c:strRef>
          </c:cat>
          <c:val>
            <c:numRef>
              <c:f>Data!$BQ$22:$BQ$23</c:f>
              <c:numCache>
                <c:formatCode>0.0</c:formatCode>
                <c:ptCount val="2"/>
                <c:pt idx="0">
                  <c:v>5.8823529411764701</c:v>
                </c:pt>
                <c:pt idx="1">
                  <c:v>94.117647058823522</c:v>
                </c:pt>
              </c:numCache>
            </c:numRef>
          </c:val>
          <c:extLst>
            <c:ext xmlns:c16="http://schemas.microsoft.com/office/drawing/2014/chart" uri="{C3380CC4-5D6E-409C-BE32-E72D297353CC}">
              <c16:uniqueId val="{00000006-8968-4089-B04C-03D48312F086}"/>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Del.1!$A$58:$A$60</c:f>
              <c:strCache>
                <c:ptCount val="3"/>
                <c:pt idx="0">
                  <c:v>Ved ikke</c:v>
                </c:pt>
                <c:pt idx="1">
                  <c:v>Nej</c:v>
                </c:pt>
                <c:pt idx="2">
                  <c:v>Ja</c:v>
                </c:pt>
              </c:strCache>
            </c:strRef>
          </c:cat>
          <c:val>
            <c:numRef>
              <c:f>Del.1!$B$58:$B$60</c:f>
              <c:numCache>
                <c:formatCode>General</c:formatCode>
                <c:ptCount val="3"/>
                <c:pt idx="0">
                  <c:v>0</c:v>
                </c:pt>
                <c:pt idx="1">
                  <c:v>5.3</c:v>
                </c:pt>
                <c:pt idx="2">
                  <c:v>94.7</c:v>
                </c:pt>
              </c:numCache>
            </c:numRef>
          </c:val>
          <c:extLst>
            <c:ext xmlns:c16="http://schemas.microsoft.com/office/drawing/2014/chart" uri="{C3380CC4-5D6E-409C-BE32-E72D297353CC}">
              <c16:uniqueId val="{00000000-4821-4E65-A304-DF896CAE2D92}"/>
            </c:ext>
          </c:extLst>
        </c:ser>
        <c:dLbls>
          <c:showLegendKey val="0"/>
          <c:showVal val="0"/>
          <c:showCatName val="0"/>
          <c:showSerName val="0"/>
          <c:showPercent val="0"/>
          <c:showBubbleSize val="0"/>
        </c:dLbls>
        <c:gapWidth val="150"/>
        <c:axId val="120341632"/>
        <c:axId val="135189632"/>
      </c:barChart>
      <c:catAx>
        <c:axId val="120341632"/>
        <c:scaling>
          <c:orientation val="minMax"/>
        </c:scaling>
        <c:delete val="0"/>
        <c:axPos val="l"/>
        <c:numFmt formatCode="General" sourceLinked="0"/>
        <c:majorTickMark val="out"/>
        <c:minorTickMark val="none"/>
        <c:tickLblPos val="nextTo"/>
        <c:crossAx val="135189632"/>
        <c:crosses val="autoZero"/>
        <c:auto val="1"/>
        <c:lblAlgn val="ctr"/>
        <c:lblOffset val="100"/>
        <c:noMultiLvlLbl val="0"/>
      </c:catAx>
      <c:valAx>
        <c:axId val="135189632"/>
        <c:scaling>
          <c:orientation val="minMax"/>
        </c:scaling>
        <c:delete val="0"/>
        <c:axPos val="b"/>
        <c:majorGridlines/>
        <c:numFmt formatCode="General" sourceLinked="1"/>
        <c:majorTickMark val="out"/>
        <c:minorTickMark val="none"/>
        <c:tickLblPos val="nextTo"/>
        <c:crossAx val="120341632"/>
        <c:crosses val="autoZero"/>
        <c:crossBetween val="between"/>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206-432F-B11E-60B72436A01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206-432F-B11E-60B72436A01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A206-432F-B11E-60B72436A01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Data!$BR$21:$BR$23</c:f>
              <c:strCache>
                <c:ptCount val="3"/>
                <c:pt idx="0">
                  <c:v>Ved ikke</c:v>
                </c:pt>
                <c:pt idx="1">
                  <c:v>Nej</c:v>
                </c:pt>
                <c:pt idx="2">
                  <c:v>Ja</c:v>
                </c:pt>
              </c:strCache>
            </c:strRef>
          </c:cat>
          <c:val>
            <c:numRef>
              <c:f>Data!$BT$21:$BT$23</c:f>
              <c:numCache>
                <c:formatCode>0.0</c:formatCode>
                <c:ptCount val="3"/>
                <c:pt idx="0">
                  <c:v>41.17647058823529</c:v>
                </c:pt>
                <c:pt idx="1">
                  <c:v>0</c:v>
                </c:pt>
                <c:pt idx="2">
                  <c:v>58.82352941176471</c:v>
                </c:pt>
              </c:numCache>
            </c:numRef>
          </c:val>
          <c:extLst>
            <c:ext xmlns:c16="http://schemas.microsoft.com/office/drawing/2014/chart" uri="{C3380CC4-5D6E-409C-BE32-E72D297353CC}">
              <c16:uniqueId val="{00000006-A206-432F-B11E-60B72436A013}"/>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8F5-4587-A129-8DC69F976DA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8F5-4587-A129-8DC69F976DA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8F5-4587-A129-8DC69F976DA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Data!$BV$21:$BV$23</c:f>
              <c:strCache>
                <c:ptCount val="3"/>
                <c:pt idx="0">
                  <c:v>Ved ikke</c:v>
                </c:pt>
                <c:pt idx="1">
                  <c:v>Nej</c:v>
                </c:pt>
                <c:pt idx="2">
                  <c:v>Ja</c:v>
                </c:pt>
              </c:strCache>
            </c:strRef>
          </c:cat>
          <c:val>
            <c:numRef>
              <c:f>Data!$BX$21:$BX$23</c:f>
              <c:numCache>
                <c:formatCode>0.0</c:formatCode>
                <c:ptCount val="3"/>
                <c:pt idx="0">
                  <c:v>11.76470588235294</c:v>
                </c:pt>
                <c:pt idx="1">
                  <c:v>5.8823529411764701</c:v>
                </c:pt>
                <c:pt idx="2">
                  <c:v>82.35294117647058</c:v>
                </c:pt>
              </c:numCache>
            </c:numRef>
          </c:val>
          <c:extLst>
            <c:ext xmlns:c16="http://schemas.microsoft.com/office/drawing/2014/chart" uri="{C3380CC4-5D6E-409C-BE32-E72D297353CC}">
              <c16:uniqueId val="{00000006-98F5-4587-A129-8DC69F976DA3}"/>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8D7-443E-A110-F5355E45E27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8D7-443E-A110-F5355E45E274}"/>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D8D7-443E-A110-F5355E45E27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Data!$BY$21:$BY$23</c:f>
              <c:strCache>
                <c:ptCount val="3"/>
                <c:pt idx="0">
                  <c:v>Ved ikke</c:v>
                </c:pt>
                <c:pt idx="1">
                  <c:v>Nej</c:v>
                </c:pt>
                <c:pt idx="2">
                  <c:v>Ja</c:v>
                </c:pt>
              </c:strCache>
            </c:strRef>
          </c:cat>
          <c:val>
            <c:numRef>
              <c:f>Data!$CA$21:$CA$23</c:f>
              <c:numCache>
                <c:formatCode>0.0</c:formatCode>
                <c:ptCount val="3"/>
                <c:pt idx="0">
                  <c:v>11.76470588235294</c:v>
                </c:pt>
                <c:pt idx="1">
                  <c:v>29.411764705882355</c:v>
                </c:pt>
                <c:pt idx="2">
                  <c:v>58.82352941176471</c:v>
                </c:pt>
              </c:numCache>
            </c:numRef>
          </c:val>
          <c:extLst>
            <c:ext xmlns:c16="http://schemas.microsoft.com/office/drawing/2014/chart" uri="{C3380CC4-5D6E-409C-BE32-E72D297353CC}">
              <c16:uniqueId val="{00000006-D8D7-443E-A110-F5355E45E274}"/>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57C-4394-8301-F0342F4964F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57C-4394-8301-F0342F4964F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157C-4394-8301-F0342F4964F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Data!$CB$21:$CB$23</c:f>
              <c:strCache>
                <c:ptCount val="3"/>
                <c:pt idx="0">
                  <c:v>Ved ikke</c:v>
                </c:pt>
                <c:pt idx="1">
                  <c:v>Nej</c:v>
                </c:pt>
                <c:pt idx="2">
                  <c:v>Ja</c:v>
                </c:pt>
              </c:strCache>
            </c:strRef>
          </c:cat>
          <c:val>
            <c:numRef>
              <c:f>Data!$CD$21:$CD$23</c:f>
              <c:numCache>
                <c:formatCode>0.0</c:formatCode>
                <c:ptCount val="3"/>
                <c:pt idx="0">
                  <c:v>29.411764705882355</c:v>
                </c:pt>
                <c:pt idx="1">
                  <c:v>0</c:v>
                </c:pt>
                <c:pt idx="2">
                  <c:v>70.588235294117652</c:v>
                </c:pt>
              </c:numCache>
            </c:numRef>
          </c:val>
          <c:extLst>
            <c:ext xmlns:c16="http://schemas.microsoft.com/office/drawing/2014/chart" uri="{C3380CC4-5D6E-409C-BE32-E72D297353CC}">
              <c16:uniqueId val="{00000006-157C-4394-8301-F0342F4964F9}"/>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176-4988-9851-73F0A9C3394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176-4988-9851-73F0A9C3394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C176-4988-9851-73F0A9C3394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Data!$CF$21:$CF$23</c:f>
              <c:strCache>
                <c:ptCount val="3"/>
                <c:pt idx="0">
                  <c:v>Ved ikke</c:v>
                </c:pt>
                <c:pt idx="1">
                  <c:v>Ventetiden er for lang</c:v>
                </c:pt>
                <c:pt idx="2">
                  <c:v>Hjælpen kommer hurtig</c:v>
                </c:pt>
              </c:strCache>
            </c:strRef>
          </c:cat>
          <c:val>
            <c:numRef>
              <c:f>Data!$CH$21:$CH$23</c:f>
              <c:numCache>
                <c:formatCode>0.0</c:formatCode>
                <c:ptCount val="3"/>
                <c:pt idx="0">
                  <c:v>11.76470588235294</c:v>
                </c:pt>
                <c:pt idx="1">
                  <c:v>11.76470588235294</c:v>
                </c:pt>
                <c:pt idx="2">
                  <c:v>76.470588235294116</c:v>
                </c:pt>
              </c:numCache>
            </c:numRef>
          </c:val>
          <c:extLst>
            <c:ext xmlns:c16="http://schemas.microsoft.com/office/drawing/2014/chart" uri="{C3380CC4-5D6E-409C-BE32-E72D297353CC}">
              <c16:uniqueId val="{00000006-C176-4988-9851-73F0A9C3394E}"/>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D60-4C94-8ACC-21462A5EEF0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D60-4C94-8ACC-21462A5EEF0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CD60-4C94-8ACC-21462A5EEF0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Data!$CJ$21:$CJ$24</c:f>
              <c:strCache>
                <c:ptCount val="4"/>
                <c:pt idx="0">
                  <c:v>Ved ikke</c:v>
                </c:pt>
                <c:pt idx="1">
                  <c:v>Politiet er der for lidt</c:v>
                </c:pt>
                <c:pt idx="2">
                  <c:v>Politiet er der på et passende niveau</c:v>
                </c:pt>
                <c:pt idx="3">
                  <c:v>Politiet er der for meget</c:v>
                </c:pt>
              </c:strCache>
            </c:strRef>
          </c:cat>
          <c:val>
            <c:numRef>
              <c:f>Data!$CL$21:$CL$24</c:f>
              <c:numCache>
                <c:formatCode>0.0</c:formatCode>
                <c:ptCount val="4"/>
                <c:pt idx="0">
                  <c:v>0</c:v>
                </c:pt>
                <c:pt idx="1">
                  <c:v>23.52941176470588</c:v>
                </c:pt>
                <c:pt idx="2">
                  <c:v>76.470588235294116</c:v>
                </c:pt>
                <c:pt idx="3">
                  <c:v>0</c:v>
                </c:pt>
              </c:numCache>
            </c:numRef>
          </c:val>
          <c:extLst>
            <c:ext xmlns:c16="http://schemas.microsoft.com/office/drawing/2014/chart" uri="{C3380CC4-5D6E-409C-BE32-E72D297353CC}">
              <c16:uniqueId val="{00000006-CD60-4C94-8ACC-21462A5EEF0E}"/>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38B-424F-BD76-85BEE893345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38B-424F-BD76-85BEE893345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A38B-424F-BD76-85BEE893345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Data!$CM$21:$CM$23</c:f>
              <c:strCache>
                <c:ptCount val="3"/>
                <c:pt idx="0">
                  <c:v>Ved ikke</c:v>
                </c:pt>
                <c:pt idx="1">
                  <c:v>Nej</c:v>
                </c:pt>
                <c:pt idx="2">
                  <c:v>Ja</c:v>
                </c:pt>
              </c:strCache>
            </c:strRef>
          </c:cat>
          <c:val>
            <c:numRef>
              <c:f>Data!$CO$21:$CO$23</c:f>
              <c:numCache>
                <c:formatCode>0.0</c:formatCode>
                <c:ptCount val="3"/>
                <c:pt idx="0">
                  <c:v>5.8823529411764701</c:v>
                </c:pt>
                <c:pt idx="1">
                  <c:v>17.647058823529413</c:v>
                </c:pt>
                <c:pt idx="2">
                  <c:v>76.470588235294116</c:v>
                </c:pt>
              </c:numCache>
            </c:numRef>
          </c:val>
          <c:extLst>
            <c:ext xmlns:c16="http://schemas.microsoft.com/office/drawing/2014/chart" uri="{C3380CC4-5D6E-409C-BE32-E72D297353CC}">
              <c16:uniqueId val="{00000006-A38B-424F-BD76-85BEE8933455}"/>
            </c:ext>
          </c:extLst>
        </c:ser>
        <c:dLbls>
          <c:showLegendKey val="0"/>
          <c:showVal val="0"/>
          <c:showCatName val="0"/>
          <c:showSerName val="0"/>
          <c:showPercent val="0"/>
          <c:showBubbleSize val="0"/>
        </c:dLbls>
        <c:gapWidth val="150"/>
        <c:overlap val="100"/>
        <c:axId val="502298575"/>
        <c:axId val="502300015"/>
      </c:barChart>
      <c:catAx>
        <c:axId val="50229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300015"/>
        <c:crosses val="autoZero"/>
        <c:auto val="1"/>
        <c:lblAlgn val="ctr"/>
        <c:lblOffset val="100"/>
        <c:noMultiLvlLbl val="0"/>
      </c:catAx>
      <c:valAx>
        <c:axId val="5023000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229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Del.1!$A$77:$A$79</c:f>
              <c:strCache>
                <c:ptCount val="3"/>
                <c:pt idx="0">
                  <c:v>Ved ikke</c:v>
                </c:pt>
                <c:pt idx="1">
                  <c:v>Nej</c:v>
                </c:pt>
                <c:pt idx="2">
                  <c:v>Ja</c:v>
                </c:pt>
              </c:strCache>
            </c:strRef>
          </c:cat>
          <c:val>
            <c:numRef>
              <c:f>Del.1!$B$77:$B$79</c:f>
              <c:numCache>
                <c:formatCode>General</c:formatCode>
                <c:ptCount val="3"/>
                <c:pt idx="0">
                  <c:v>36.799999999999997</c:v>
                </c:pt>
                <c:pt idx="1">
                  <c:v>10.5</c:v>
                </c:pt>
                <c:pt idx="2">
                  <c:v>52.6</c:v>
                </c:pt>
              </c:numCache>
            </c:numRef>
          </c:val>
          <c:extLst>
            <c:ext xmlns:c16="http://schemas.microsoft.com/office/drawing/2014/chart" uri="{C3380CC4-5D6E-409C-BE32-E72D297353CC}">
              <c16:uniqueId val="{00000000-CD75-43C9-9384-51D9464C5D7F}"/>
            </c:ext>
          </c:extLst>
        </c:ser>
        <c:dLbls>
          <c:showLegendKey val="0"/>
          <c:showVal val="0"/>
          <c:showCatName val="0"/>
          <c:showSerName val="0"/>
          <c:showPercent val="0"/>
          <c:showBubbleSize val="0"/>
        </c:dLbls>
        <c:gapWidth val="150"/>
        <c:axId val="110053632"/>
        <c:axId val="120193408"/>
      </c:barChart>
      <c:catAx>
        <c:axId val="110053632"/>
        <c:scaling>
          <c:orientation val="minMax"/>
        </c:scaling>
        <c:delete val="0"/>
        <c:axPos val="l"/>
        <c:numFmt formatCode="General" sourceLinked="0"/>
        <c:majorTickMark val="out"/>
        <c:minorTickMark val="none"/>
        <c:tickLblPos val="nextTo"/>
        <c:crossAx val="120193408"/>
        <c:crosses val="autoZero"/>
        <c:auto val="1"/>
        <c:lblAlgn val="ctr"/>
        <c:lblOffset val="100"/>
        <c:noMultiLvlLbl val="0"/>
      </c:catAx>
      <c:valAx>
        <c:axId val="120193408"/>
        <c:scaling>
          <c:orientation val="minMax"/>
        </c:scaling>
        <c:delete val="0"/>
        <c:axPos val="b"/>
        <c:majorGridlines/>
        <c:numFmt formatCode="General" sourceLinked="1"/>
        <c:majorTickMark val="out"/>
        <c:minorTickMark val="none"/>
        <c:tickLblPos val="nextTo"/>
        <c:crossAx val="11005363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Del.1!$A$96:$A$98</c:f>
              <c:strCache>
                <c:ptCount val="3"/>
                <c:pt idx="0">
                  <c:v>Ved ikke</c:v>
                </c:pt>
                <c:pt idx="1">
                  <c:v>Nej</c:v>
                </c:pt>
                <c:pt idx="2">
                  <c:v>Ja</c:v>
                </c:pt>
              </c:strCache>
            </c:strRef>
          </c:cat>
          <c:val>
            <c:numRef>
              <c:f>Del.1!$B$96:$B$98</c:f>
              <c:numCache>
                <c:formatCode>General</c:formatCode>
                <c:ptCount val="3"/>
                <c:pt idx="0">
                  <c:v>10.5</c:v>
                </c:pt>
                <c:pt idx="1">
                  <c:v>26.3</c:v>
                </c:pt>
                <c:pt idx="2">
                  <c:v>63.2</c:v>
                </c:pt>
              </c:numCache>
            </c:numRef>
          </c:val>
          <c:extLst>
            <c:ext xmlns:c16="http://schemas.microsoft.com/office/drawing/2014/chart" uri="{C3380CC4-5D6E-409C-BE32-E72D297353CC}">
              <c16:uniqueId val="{00000000-5744-4971-8842-5E19188CF248}"/>
            </c:ext>
          </c:extLst>
        </c:ser>
        <c:dLbls>
          <c:showLegendKey val="0"/>
          <c:showVal val="0"/>
          <c:showCatName val="0"/>
          <c:showSerName val="0"/>
          <c:showPercent val="0"/>
          <c:showBubbleSize val="0"/>
        </c:dLbls>
        <c:gapWidth val="150"/>
        <c:axId val="135155712"/>
        <c:axId val="135158016"/>
      </c:barChart>
      <c:catAx>
        <c:axId val="135155712"/>
        <c:scaling>
          <c:orientation val="minMax"/>
        </c:scaling>
        <c:delete val="0"/>
        <c:axPos val="l"/>
        <c:numFmt formatCode="General" sourceLinked="0"/>
        <c:majorTickMark val="out"/>
        <c:minorTickMark val="none"/>
        <c:tickLblPos val="nextTo"/>
        <c:crossAx val="135158016"/>
        <c:crosses val="autoZero"/>
        <c:auto val="1"/>
        <c:lblAlgn val="ctr"/>
        <c:lblOffset val="100"/>
        <c:noMultiLvlLbl val="0"/>
      </c:catAx>
      <c:valAx>
        <c:axId val="135158016"/>
        <c:scaling>
          <c:orientation val="minMax"/>
        </c:scaling>
        <c:delete val="0"/>
        <c:axPos val="b"/>
        <c:majorGridlines/>
        <c:numFmt formatCode="General" sourceLinked="1"/>
        <c:majorTickMark val="out"/>
        <c:minorTickMark val="none"/>
        <c:tickLblPos val="nextTo"/>
        <c:crossAx val="13515571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Del.1!$A$116:$A$119</c:f>
              <c:strCache>
                <c:ptCount val="4"/>
                <c:pt idx="0">
                  <c:v>Ved ikke</c:v>
                </c:pt>
                <c:pt idx="1">
                  <c:v>Nej</c:v>
                </c:pt>
                <c:pt idx="2">
                  <c:v>Delvis</c:v>
                </c:pt>
                <c:pt idx="3">
                  <c:v>Ja</c:v>
                </c:pt>
              </c:strCache>
            </c:strRef>
          </c:cat>
          <c:val>
            <c:numRef>
              <c:f>Del.1!$B$116:$B$119</c:f>
              <c:numCache>
                <c:formatCode>General</c:formatCode>
                <c:ptCount val="4"/>
                <c:pt idx="0">
                  <c:v>0</c:v>
                </c:pt>
                <c:pt idx="1">
                  <c:v>5.3</c:v>
                </c:pt>
                <c:pt idx="2">
                  <c:v>47.4</c:v>
                </c:pt>
                <c:pt idx="3">
                  <c:v>47.4</c:v>
                </c:pt>
              </c:numCache>
            </c:numRef>
          </c:val>
          <c:extLst>
            <c:ext xmlns:c16="http://schemas.microsoft.com/office/drawing/2014/chart" uri="{C3380CC4-5D6E-409C-BE32-E72D297353CC}">
              <c16:uniqueId val="{00000000-D6A6-48C7-AA99-3721BBFF4F13}"/>
            </c:ext>
          </c:extLst>
        </c:ser>
        <c:dLbls>
          <c:showLegendKey val="0"/>
          <c:showVal val="0"/>
          <c:showCatName val="0"/>
          <c:showSerName val="0"/>
          <c:showPercent val="0"/>
          <c:showBubbleSize val="0"/>
        </c:dLbls>
        <c:gapWidth val="150"/>
        <c:axId val="149032960"/>
        <c:axId val="149036032"/>
      </c:barChart>
      <c:catAx>
        <c:axId val="149032960"/>
        <c:scaling>
          <c:orientation val="minMax"/>
        </c:scaling>
        <c:delete val="0"/>
        <c:axPos val="l"/>
        <c:numFmt formatCode="General" sourceLinked="0"/>
        <c:majorTickMark val="out"/>
        <c:minorTickMark val="none"/>
        <c:tickLblPos val="nextTo"/>
        <c:crossAx val="149036032"/>
        <c:crosses val="autoZero"/>
        <c:auto val="1"/>
        <c:lblAlgn val="ctr"/>
        <c:lblOffset val="100"/>
        <c:noMultiLvlLbl val="0"/>
      </c:catAx>
      <c:valAx>
        <c:axId val="149036032"/>
        <c:scaling>
          <c:orientation val="minMax"/>
        </c:scaling>
        <c:delete val="0"/>
        <c:axPos val="b"/>
        <c:majorGridlines/>
        <c:numFmt formatCode="General" sourceLinked="1"/>
        <c:majorTickMark val="out"/>
        <c:minorTickMark val="none"/>
        <c:tickLblPos val="nextTo"/>
        <c:crossAx val="14903296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Del.1!$A$135:$A$137</c:f>
              <c:strCache>
                <c:ptCount val="3"/>
                <c:pt idx="0">
                  <c:v>Ved ikke</c:v>
                </c:pt>
                <c:pt idx="1">
                  <c:v>Nej</c:v>
                </c:pt>
                <c:pt idx="2">
                  <c:v>Ja</c:v>
                </c:pt>
              </c:strCache>
            </c:strRef>
          </c:cat>
          <c:val>
            <c:numRef>
              <c:f>Del.1!$B$135:$B$137</c:f>
              <c:numCache>
                <c:formatCode>General</c:formatCode>
                <c:ptCount val="3"/>
                <c:pt idx="0">
                  <c:v>10.5</c:v>
                </c:pt>
                <c:pt idx="1">
                  <c:v>0</c:v>
                </c:pt>
                <c:pt idx="2">
                  <c:v>89.5</c:v>
                </c:pt>
              </c:numCache>
            </c:numRef>
          </c:val>
          <c:extLst>
            <c:ext xmlns:c16="http://schemas.microsoft.com/office/drawing/2014/chart" uri="{C3380CC4-5D6E-409C-BE32-E72D297353CC}">
              <c16:uniqueId val="{00000000-4CE8-4E39-8CB9-4AC6CBD682A7}"/>
            </c:ext>
          </c:extLst>
        </c:ser>
        <c:dLbls>
          <c:showLegendKey val="0"/>
          <c:showVal val="0"/>
          <c:showCatName val="0"/>
          <c:showSerName val="0"/>
          <c:showPercent val="0"/>
          <c:showBubbleSize val="0"/>
        </c:dLbls>
        <c:gapWidth val="150"/>
        <c:axId val="149081088"/>
        <c:axId val="149112320"/>
      </c:barChart>
      <c:catAx>
        <c:axId val="149081088"/>
        <c:scaling>
          <c:orientation val="minMax"/>
        </c:scaling>
        <c:delete val="0"/>
        <c:axPos val="l"/>
        <c:numFmt formatCode="General" sourceLinked="0"/>
        <c:majorTickMark val="out"/>
        <c:minorTickMark val="none"/>
        <c:tickLblPos val="nextTo"/>
        <c:crossAx val="149112320"/>
        <c:crosses val="autoZero"/>
        <c:auto val="1"/>
        <c:lblAlgn val="ctr"/>
        <c:lblOffset val="100"/>
        <c:noMultiLvlLbl val="0"/>
      </c:catAx>
      <c:valAx>
        <c:axId val="149112320"/>
        <c:scaling>
          <c:orientation val="minMax"/>
        </c:scaling>
        <c:delete val="0"/>
        <c:axPos val="b"/>
        <c:majorGridlines/>
        <c:numFmt formatCode="General" sourceLinked="1"/>
        <c:majorTickMark val="out"/>
        <c:minorTickMark val="none"/>
        <c:tickLblPos val="nextTo"/>
        <c:crossAx val="14908108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Del.1!$A$153:$A$155</c:f>
              <c:strCache>
                <c:ptCount val="3"/>
                <c:pt idx="0">
                  <c:v>Ved ikke</c:v>
                </c:pt>
                <c:pt idx="1">
                  <c:v>Nej</c:v>
                </c:pt>
                <c:pt idx="2">
                  <c:v>Ja</c:v>
                </c:pt>
              </c:strCache>
            </c:strRef>
          </c:cat>
          <c:val>
            <c:numRef>
              <c:f>Del.1!$B$153:$B$155</c:f>
              <c:numCache>
                <c:formatCode>General</c:formatCode>
                <c:ptCount val="3"/>
                <c:pt idx="0">
                  <c:v>0</c:v>
                </c:pt>
                <c:pt idx="1">
                  <c:v>10.5</c:v>
                </c:pt>
                <c:pt idx="2">
                  <c:v>89.5</c:v>
                </c:pt>
              </c:numCache>
            </c:numRef>
          </c:val>
          <c:extLst>
            <c:ext xmlns:c16="http://schemas.microsoft.com/office/drawing/2014/chart" uri="{C3380CC4-5D6E-409C-BE32-E72D297353CC}">
              <c16:uniqueId val="{00000000-6E4F-469A-A06C-593083E62584}"/>
            </c:ext>
          </c:extLst>
        </c:ser>
        <c:dLbls>
          <c:showLegendKey val="0"/>
          <c:showVal val="0"/>
          <c:showCatName val="0"/>
          <c:showSerName val="0"/>
          <c:showPercent val="0"/>
          <c:showBubbleSize val="0"/>
        </c:dLbls>
        <c:gapWidth val="150"/>
        <c:axId val="149141760"/>
        <c:axId val="149149184"/>
      </c:barChart>
      <c:catAx>
        <c:axId val="149141760"/>
        <c:scaling>
          <c:orientation val="minMax"/>
        </c:scaling>
        <c:delete val="0"/>
        <c:axPos val="l"/>
        <c:numFmt formatCode="General" sourceLinked="0"/>
        <c:majorTickMark val="out"/>
        <c:minorTickMark val="none"/>
        <c:tickLblPos val="nextTo"/>
        <c:crossAx val="149149184"/>
        <c:crosses val="autoZero"/>
        <c:auto val="1"/>
        <c:lblAlgn val="ctr"/>
        <c:lblOffset val="100"/>
        <c:noMultiLvlLbl val="0"/>
      </c:catAx>
      <c:valAx>
        <c:axId val="149149184"/>
        <c:scaling>
          <c:orientation val="minMax"/>
        </c:scaling>
        <c:delete val="0"/>
        <c:axPos val="b"/>
        <c:majorGridlines/>
        <c:numFmt formatCode="General" sourceLinked="1"/>
        <c:majorTickMark val="out"/>
        <c:minorTickMark val="none"/>
        <c:tickLblPos val="nextTo"/>
        <c:crossAx val="14914176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8608E-2992-4723-8690-3285085767EB}" type="datetimeFigureOut">
              <a:rPr lang="en-US" smtClean="0"/>
              <a:pPr/>
              <a:t>4/9/2025</a:t>
            </a:fld>
            <a:endParaRPr lang="en-US"/>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01793-49C3-428A-999D-F868178A5D42}" type="slidenum">
              <a:rPr lang="en-US" smtClean="0"/>
              <a:pPr/>
              <a:t>‹nr.›</a:t>
            </a:fld>
            <a:endParaRPr lang="en-US"/>
          </a:p>
        </p:txBody>
      </p:sp>
    </p:spTree>
    <p:extLst>
      <p:ext uri="{BB962C8B-B14F-4D97-AF65-F5344CB8AC3E}">
        <p14:creationId xmlns:p14="http://schemas.microsoft.com/office/powerpoint/2010/main" val="233572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09-04-2025</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a:p>
        </p:txBody>
      </p:sp>
    </p:spTree>
    <p:extLst>
      <p:ext uri="{BB962C8B-B14F-4D97-AF65-F5344CB8AC3E}">
        <p14:creationId xmlns:p14="http://schemas.microsoft.com/office/powerpoint/2010/main" val="376550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09-04-2025</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a:p>
        </p:txBody>
      </p:sp>
    </p:spTree>
    <p:extLst>
      <p:ext uri="{BB962C8B-B14F-4D97-AF65-F5344CB8AC3E}">
        <p14:creationId xmlns:p14="http://schemas.microsoft.com/office/powerpoint/2010/main" val="338959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09-04-2025</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a:p>
        </p:txBody>
      </p:sp>
    </p:spTree>
    <p:extLst>
      <p:ext uri="{BB962C8B-B14F-4D97-AF65-F5344CB8AC3E}">
        <p14:creationId xmlns:p14="http://schemas.microsoft.com/office/powerpoint/2010/main" val="265516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09-04-2025</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a:p>
        </p:txBody>
      </p:sp>
    </p:spTree>
    <p:extLst>
      <p:ext uri="{BB962C8B-B14F-4D97-AF65-F5344CB8AC3E}">
        <p14:creationId xmlns:p14="http://schemas.microsoft.com/office/powerpoint/2010/main" val="292989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09-04-2025</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a:p>
        </p:txBody>
      </p:sp>
    </p:spTree>
    <p:extLst>
      <p:ext uri="{BB962C8B-B14F-4D97-AF65-F5344CB8AC3E}">
        <p14:creationId xmlns:p14="http://schemas.microsoft.com/office/powerpoint/2010/main" val="361455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09-04-2025</a:t>
            </a:fld>
            <a:endParaRPr lang="da-DK"/>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p>
            <a:endParaRPr lang="da-DK"/>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a:p>
        </p:txBody>
      </p:sp>
    </p:spTree>
    <p:extLst>
      <p:ext uri="{BB962C8B-B14F-4D97-AF65-F5344CB8AC3E}">
        <p14:creationId xmlns:p14="http://schemas.microsoft.com/office/powerpoint/2010/main" val="39485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09-04-2025</a:t>
            </a:fld>
            <a:endParaRPr lang="da-DK"/>
          </a:p>
        </p:txBody>
      </p:sp>
      <p:sp>
        <p:nvSpPr>
          <p:cNvPr id="8" name="Pladsholder til sidefod 7"/>
          <p:cNvSpPr>
            <a:spLocks noGrp="1"/>
          </p:cNvSpPr>
          <p:nvPr>
            <p:ph type="ftr" sz="quarter" idx="11"/>
          </p:nvPr>
        </p:nvSpPr>
        <p:spPr>
          <a:xfrm>
            <a:off x="3124200" y="6356350"/>
            <a:ext cx="2895600" cy="365125"/>
          </a:xfrm>
          <a:prstGeom prst="rect">
            <a:avLst/>
          </a:prstGeom>
        </p:spPr>
        <p:txBody>
          <a:bodyPr/>
          <a:lstStyle/>
          <a:p>
            <a:endParaRPr lang="da-DK"/>
          </a:p>
        </p:txBody>
      </p:sp>
      <p:sp>
        <p:nvSpPr>
          <p:cNvPr id="9" name="Pladsholder til diasnummer 8"/>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a:p>
        </p:txBody>
      </p:sp>
    </p:spTree>
    <p:extLst>
      <p:ext uri="{BB962C8B-B14F-4D97-AF65-F5344CB8AC3E}">
        <p14:creationId xmlns:p14="http://schemas.microsoft.com/office/powerpoint/2010/main" val="284553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
        <p:nvSpPr>
          <p:cNvPr id="3" name="Pladsholder til dato 2"/>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09-04-2025</a:t>
            </a:fld>
            <a:endParaRPr lang="da-DK"/>
          </a:p>
        </p:txBody>
      </p:sp>
      <p:sp>
        <p:nvSpPr>
          <p:cNvPr id="4" name="Pladsholder til sidefod 3"/>
          <p:cNvSpPr>
            <a:spLocks noGrp="1"/>
          </p:cNvSpPr>
          <p:nvPr>
            <p:ph type="ftr" sz="quarter" idx="11"/>
          </p:nvPr>
        </p:nvSpPr>
        <p:spPr>
          <a:xfrm>
            <a:off x="3124200" y="6356350"/>
            <a:ext cx="2895600" cy="365125"/>
          </a:xfrm>
          <a:prstGeom prst="rect">
            <a:avLst/>
          </a:prstGeom>
        </p:spPr>
        <p:txBody>
          <a:bodyPr/>
          <a:lstStyle/>
          <a:p>
            <a:endParaRPr lang="da-DK"/>
          </a:p>
        </p:txBody>
      </p:sp>
      <p:sp>
        <p:nvSpPr>
          <p:cNvPr id="5" name="Pladsholder til diasnummer 4"/>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a:p>
        </p:txBody>
      </p:sp>
    </p:spTree>
    <p:extLst>
      <p:ext uri="{BB962C8B-B14F-4D97-AF65-F5344CB8AC3E}">
        <p14:creationId xmlns:p14="http://schemas.microsoft.com/office/powerpoint/2010/main" val="134064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09-04-2025</a:t>
            </a:fld>
            <a:endParaRPr lang="da-DK"/>
          </a:p>
        </p:txBody>
      </p:sp>
      <p:sp>
        <p:nvSpPr>
          <p:cNvPr id="3" name="Pladsholder til sidefod 2"/>
          <p:cNvSpPr>
            <a:spLocks noGrp="1"/>
          </p:cNvSpPr>
          <p:nvPr>
            <p:ph type="ftr" sz="quarter" idx="11"/>
          </p:nvPr>
        </p:nvSpPr>
        <p:spPr>
          <a:xfrm>
            <a:off x="3124200" y="6356350"/>
            <a:ext cx="2895600" cy="365125"/>
          </a:xfrm>
          <a:prstGeom prst="rect">
            <a:avLst/>
          </a:prstGeom>
        </p:spPr>
        <p:txBody>
          <a:bodyPr/>
          <a:lstStyle/>
          <a:p>
            <a:endParaRPr lang="da-DK"/>
          </a:p>
        </p:txBody>
      </p:sp>
      <p:sp>
        <p:nvSpPr>
          <p:cNvPr id="4" name="Pladsholder til diasnummer 3"/>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a:p>
        </p:txBody>
      </p:sp>
    </p:spTree>
    <p:extLst>
      <p:ext uri="{BB962C8B-B14F-4D97-AF65-F5344CB8AC3E}">
        <p14:creationId xmlns:p14="http://schemas.microsoft.com/office/powerpoint/2010/main" val="93358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09-04-2025</a:t>
            </a:fld>
            <a:endParaRPr lang="da-DK"/>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p>
            <a:endParaRPr lang="da-DK"/>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a:p>
        </p:txBody>
      </p:sp>
    </p:spTree>
    <p:extLst>
      <p:ext uri="{BB962C8B-B14F-4D97-AF65-F5344CB8AC3E}">
        <p14:creationId xmlns:p14="http://schemas.microsoft.com/office/powerpoint/2010/main" val="235872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09-04-2025</a:t>
            </a:fld>
            <a:endParaRPr lang="da-DK"/>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p>
            <a:endParaRPr lang="da-DK"/>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a:p>
        </p:txBody>
      </p:sp>
    </p:spTree>
    <p:extLst>
      <p:ext uri="{BB962C8B-B14F-4D97-AF65-F5344CB8AC3E}">
        <p14:creationId xmlns:p14="http://schemas.microsoft.com/office/powerpoint/2010/main" val="338773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499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e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6.emf"/><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kstboks 11"/>
          <p:cNvSpPr txBox="1"/>
          <p:nvPr/>
        </p:nvSpPr>
        <p:spPr>
          <a:xfrm>
            <a:off x="899592" y="3212976"/>
            <a:ext cx="4320480" cy="338554"/>
          </a:xfrm>
          <a:prstGeom prst="rect">
            <a:avLst/>
          </a:prstGeom>
          <a:noFill/>
        </p:spPr>
        <p:txBody>
          <a:bodyPr wrap="square" rtlCol="0">
            <a:spAutoFit/>
          </a:bodyPr>
          <a:lstStyle/>
          <a:p>
            <a:r>
              <a:rPr lang="da-DK" sz="1600" dirty="0">
                <a:solidFill>
                  <a:schemeClr val="tx1">
                    <a:lumMod val="65000"/>
                    <a:lumOff val="35000"/>
                  </a:schemeClr>
                </a:solidFill>
                <a:latin typeface="Tahoma" pitchFamily="34" charset="0"/>
                <a:ea typeface="Tahoma" pitchFamily="34" charset="0"/>
                <a:cs typeface="Tahoma" pitchFamily="34" charset="0"/>
              </a:rPr>
              <a:t>December 2017</a:t>
            </a:r>
          </a:p>
        </p:txBody>
      </p:sp>
      <p:sp>
        <p:nvSpPr>
          <p:cNvPr id="13" name="Tekstboks 12"/>
          <p:cNvSpPr txBox="1"/>
          <p:nvPr/>
        </p:nvSpPr>
        <p:spPr>
          <a:xfrm>
            <a:off x="683568" y="1700808"/>
            <a:ext cx="7632848" cy="1077218"/>
          </a:xfrm>
          <a:prstGeom prst="rect">
            <a:avLst/>
          </a:prstGeom>
          <a:noFill/>
        </p:spPr>
        <p:txBody>
          <a:bodyPr wrap="square" rtlCol="0">
            <a:spAutoFit/>
          </a:bodyPr>
          <a:lstStyle/>
          <a:p>
            <a:r>
              <a:rPr lang="da-DK" sz="3200" dirty="0">
                <a:solidFill>
                  <a:schemeClr val="tx1">
                    <a:lumMod val="65000"/>
                    <a:lumOff val="35000"/>
                  </a:schemeClr>
                </a:solidFill>
                <a:latin typeface="Tahoma" pitchFamily="34" charset="0"/>
                <a:ea typeface="Tahoma" pitchFamily="34" charset="0"/>
                <a:cs typeface="Tahoma" pitchFamily="34" charset="0"/>
              </a:rPr>
              <a:t>Den kriminelle fødekæde i bander og</a:t>
            </a:r>
          </a:p>
          <a:p>
            <a:r>
              <a:rPr lang="da-DK" sz="3200" dirty="0">
                <a:solidFill>
                  <a:schemeClr val="tx1">
                    <a:lumMod val="65000"/>
                    <a:lumOff val="35000"/>
                  </a:schemeClr>
                </a:solidFill>
                <a:latin typeface="Tahoma" pitchFamily="34" charset="0"/>
                <a:ea typeface="Tahoma" pitchFamily="34" charset="0"/>
                <a:cs typeface="Tahoma" pitchFamily="34" charset="0"/>
              </a:rPr>
              <a:t>Politiets indsats i udsatte boligområder</a:t>
            </a:r>
          </a:p>
        </p:txBody>
      </p:sp>
      <p:pic>
        <p:nvPicPr>
          <p:cNvPr id="6" name="Billede 5" descr="BL.png"/>
          <p:cNvPicPr>
            <a:picLocks noChangeAspect="1"/>
          </p:cNvPicPr>
          <p:nvPr/>
        </p:nvPicPr>
        <p:blipFill>
          <a:blip r:embed="rId3" cstate="print"/>
          <a:stretch>
            <a:fillRect/>
          </a:stretch>
        </p:blipFill>
        <p:spPr>
          <a:xfrm>
            <a:off x="5868144" y="4653135"/>
            <a:ext cx="2282136" cy="1464011"/>
          </a:xfrm>
          <a:prstGeom prst="rect">
            <a:avLst/>
          </a:prstGeom>
        </p:spPr>
      </p:pic>
    </p:spTree>
    <p:extLst>
      <p:ext uri="{BB962C8B-B14F-4D97-AF65-F5344CB8AC3E}">
        <p14:creationId xmlns:p14="http://schemas.microsoft.com/office/powerpoint/2010/main" val="185542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2396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7. Oplever I, at kommunale medarbejdere, politi og andre offentlige myndigheder formår at forhindre familie- medlemmer i at følge i ældre kriminelle familiemedlemmers fodspor?</a:t>
            </a:r>
          </a:p>
        </p:txBody>
      </p:sp>
      <p:sp>
        <p:nvSpPr>
          <p:cNvPr id="11" name="Rektangel 10"/>
          <p:cNvSpPr/>
          <p:nvPr/>
        </p:nvSpPr>
        <p:spPr>
          <a:xfrm>
            <a:off x="107504" y="2492896"/>
            <a:ext cx="1872208" cy="4179120"/>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81328"/>
            <a:ext cx="6912421" cy="369332"/>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offentlige myndigheder formår, at forhindre familiemedlemmer i at følge i ældres kriminelle fodspor. Af figuren fremgår det, at i 41,4 % af boligorganisationerne, oplever man at det lykkes. (n=19)</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10</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p:cNvGraphicFramePr/>
          <p:nvPr/>
        </p:nvGraphicFramePr>
        <p:xfrm>
          <a:off x="2411760" y="548680"/>
          <a:ext cx="5760640" cy="576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765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8. Virker SSP samarbejdet i jeres boligområde?</a:t>
            </a:r>
          </a:p>
        </p:txBody>
      </p:sp>
      <p:sp>
        <p:nvSpPr>
          <p:cNvPr id="11" name="Rektangel 10"/>
          <p:cNvSpPr/>
          <p:nvPr/>
        </p:nvSpPr>
        <p:spPr>
          <a:xfrm>
            <a:off x="107504" y="1772816"/>
            <a:ext cx="1872208" cy="4899200"/>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81328"/>
            <a:ext cx="6912421" cy="369332"/>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SSP samarbejdet fungerer i boligorganisationernes boligområder. Af figuren fremgår det, at i 89,5 % af boligorganisationerne, fungerer samarbejdet med SSP. (n=19)</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11</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p:cNvGraphicFramePr/>
          <p:nvPr/>
        </p:nvGraphicFramePr>
        <p:xfrm>
          <a:off x="2411760" y="548680"/>
          <a:ext cx="5760640" cy="576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892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9. Har I som boligorganisation oplevet, at I har henvendt jer til skole, politi eller anden myndighed for at fortælle om et barn med problemer?</a:t>
            </a:r>
          </a:p>
        </p:txBody>
      </p:sp>
      <p:sp>
        <p:nvSpPr>
          <p:cNvPr id="11" name="Rektangel 10"/>
          <p:cNvSpPr/>
          <p:nvPr/>
        </p:nvSpPr>
        <p:spPr>
          <a:xfrm>
            <a:off x="107504" y="2060848"/>
            <a:ext cx="1872208" cy="461116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81328"/>
            <a:ext cx="6912421" cy="369332"/>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boligorganisationerne har henvendt sig til offentlige myndigheder for at fortælle om et barn med problemer. Af figuren fremgår det, at 89,5 % af boligorganisationerne, har oplevet at måtte gøre dette. (n=19)</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12</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p:cNvGraphicFramePr/>
          <p:nvPr/>
        </p:nvGraphicFramePr>
        <p:xfrm>
          <a:off x="2411760" y="548680"/>
          <a:ext cx="5760640" cy="576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765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9a. Føler I, at der blev reageret på jeres henvendelse?</a:t>
            </a:r>
          </a:p>
        </p:txBody>
      </p:sp>
      <p:sp>
        <p:nvSpPr>
          <p:cNvPr id="11" name="Rektangel 10"/>
          <p:cNvSpPr/>
          <p:nvPr/>
        </p:nvSpPr>
        <p:spPr>
          <a:xfrm>
            <a:off x="107504" y="1844824"/>
            <a:ext cx="1872208" cy="4827192"/>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Spørgsmålet er kun besvaret af de boligorganisationer, som har henvendt sig til offentlige myndigheder med et barn med problemer.</a:t>
            </a:r>
          </a:p>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81328"/>
            <a:ext cx="6912421" cy="369332"/>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boligorganisationerne føler, at der er blevet reageret på henvendelsen vedr. barn/børn der har problemer. Af figuren fremgår det, at 94,1 % af boligorganisationerne oplever, at der bliver reageret. (n=17)</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13</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p:cNvGraphicFramePr/>
          <p:nvPr/>
        </p:nvGraphicFramePr>
        <p:xfrm>
          <a:off x="2411760" y="548680"/>
          <a:ext cx="5760640" cy="57606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el 12"/>
          <p:cNvGraphicFramePr>
            <a:graphicFrameLocks noGrp="1"/>
          </p:cNvGraphicFramePr>
          <p:nvPr/>
        </p:nvGraphicFramePr>
        <p:xfrm>
          <a:off x="179512" y="2996952"/>
          <a:ext cx="1803400" cy="2905125"/>
        </p:xfrm>
        <a:graphic>
          <a:graphicData uri="http://schemas.openxmlformats.org/drawingml/2006/table">
            <a:tbl>
              <a:tblPr/>
              <a:tblGrid>
                <a:gridCol w="1803400">
                  <a:extLst>
                    <a:ext uri="{9D8B030D-6E8A-4147-A177-3AD203B41FA5}">
                      <a16:colId xmlns:a16="http://schemas.microsoft.com/office/drawing/2014/main" val="20000"/>
                    </a:ext>
                  </a:extLst>
                </a:gridCol>
              </a:tblGrid>
              <a:tr h="190500">
                <a:tc>
                  <a:txBody>
                    <a:bodyPr/>
                    <a:lstStyle/>
                    <a:p>
                      <a:pPr algn="l" fontAlgn="b"/>
                      <a:r>
                        <a:rPr lang="da-DK" sz="1100" b="1" i="0" u="none" strike="noStrike" dirty="0">
                          <a:solidFill>
                            <a:srgbClr val="000000"/>
                          </a:solidFill>
                          <a:latin typeface="Calibri"/>
                        </a:rPr>
                        <a:t>Åbne kommentarer: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r>
                        <a:rPr lang="da-DK" sz="1000" b="0" i="0" u="none" strike="noStrike" dirty="0">
                          <a:solidFill>
                            <a:srgbClr val="000000"/>
                          </a:solidFill>
                          <a:latin typeface="Calibri"/>
                        </a:rPr>
                        <a:t>Bliver hørt på</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da-DK" sz="1000" b="0" i="0" u="none" strike="noStrike" dirty="0">
                          <a:solidFill>
                            <a:srgbClr val="000000"/>
                          </a:solidFill>
                          <a:latin typeface="Calibri"/>
                        </a:rPr>
                        <a:t>Delvist reageret, det kommer an på sagen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da-DK" sz="1000" b="0" i="0" u="none" strike="noStrike" dirty="0">
                          <a:solidFill>
                            <a:srgbClr val="000000"/>
                          </a:solidFill>
                          <a:latin typeface="Calibri"/>
                        </a:rPr>
                        <a:t>Der bliver reageret med det samme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da-DK" sz="1000" b="0" i="0" u="none" strike="noStrike" dirty="0">
                          <a:solidFill>
                            <a:srgbClr val="000000"/>
                          </a:solidFill>
                          <a:latin typeface="Calibri"/>
                        </a:rPr>
                        <a:t>Det kommer an på boligområdet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da-DK" sz="1000" b="0" i="0" u="none" strike="noStrike" dirty="0">
                          <a:solidFill>
                            <a:srgbClr val="000000"/>
                          </a:solidFill>
                          <a:latin typeface="Calibri"/>
                        </a:rPr>
                        <a:t>Har ikke indsigt i hvordan situationen udvikler sig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da-DK" sz="1000" b="0" i="0" u="none" strike="noStrike" dirty="0">
                          <a:solidFill>
                            <a:srgbClr val="000000"/>
                          </a:solidFill>
                          <a:latin typeface="Calibri"/>
                        </a:rPr>
                        <a:t>Har ikke indsigt i sagens videre forløb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da-DK" sz="1000" b="0" i="0" u="none" strike="noStrike" dirty="0">
                          <a:solidFill>
                            <a:srgbClr val="000000"/>
                          </a:solidFill>
                          <a:latin typeface="Calibri"/>
                        </a:rPr>
                        <a:t>Hurtigt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r>
                        <a:rPr lang="da-DK" sz="1000" b="0" i="0" u="none" strike="noStrike" dirty="0">
                          <a:solidFill>
                            <a:srgbClr val="000000"/>
                          </a:solidFill>
                          <a:latin typeface="Calibri"/>
                        </a:rPr>
                        <a:t>Kommune ja og politi nej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da-DK" sz="1000" b="0" i="0" u="none" strike="noStrike" dirty="0">
                          <a:solidFill>
                            <a:srgbClr val="000000"/>
                          </a:solidFill>
                          <a:latin typeface="Calibri"/>
                        </a:rPr>
                        <a:t>Men ikke altid en reaktion som boligforeningen er tilfreds med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b"/>
                      <a:r>
                        <a:rPr lang="da-DK" sz="1000" b="0" i="0" u="none" strike="noStrike" dirty="0">
                          <a:solidFill>
                            <a:srgbClr val="000000"/>
                          </a:solidFill>
                          <a:latin typeface="Calibri"/>
                        </a:rPr>
                        <a:t>Tilfredsstillende tilbagemelding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l" fontAlgn="b"/>
                      <a:r>
                        <a:rPr lang="da-DK" sz="1000" b="0" i="0" u="none" strike="noStrike" dirty="0">
                          <a:solidFill>
                            <a:srgbClr val="000000"/>
                          </a:solidFill>
                          <a:latin typeface="Calibri"/>
                        </a:rPr>
                        <a:t>Tæt samarbejde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7699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boks 12"/>
          <p:cNvSpPr txBox="1"/>
          <p:nvPr/>
        </p:nvSpPr>
        <p:spPr>
          <a:xfrm>
            <a:off x="1187624" y="2659559"/>
            <a:ext cx="6840760" cy="769441"/>
          </a:xfrm>
          <a:prstGeom prst="rect">
            <a:avLst/>
          </a:prstGeom>
          <a:noFill/>
        </p:spPr>
        <p:txBody>
          <a:bodyPr wrap="square" rtlCol="0">
            <a:spAutoFit/>
          </a:bodyPr>
          <a:lstStyle/>
          <a:p>
            <a:r>
              <a:rPr lang="da-DK" sz="4400" dirty="0">
                <a:solidFill>
                  <a:schemeClr val="tx1">
                    <a:lumMod val="65000"/>
                    <a:lumOff val="35000"/>
                  </a:schemeClr>
                </a:solidFill>
                <a:latin typeface="Tahoma" pitchFamily="34" charset="0"/>
                <a:ea typeface="Tahoma" pitchFamily="34" charset="0"/>
                <a:cs typeface="Tahoma" pitchFamily="34" charset="0"/>
              </a:rPr>
              <a:t>Del.2 – Politiets indsats</a:t>
            </a:r>
          </a:p>
        </p:txBody>
      </p:sp>
      <p:pic>
        <p:nvPicPr>
          <p:cNvPr id="2" name="Billede 1"/>
          <p:cNvPicPr>
            <a:picLocks noChangeAspect="1"/>
          </p:cNvPicPr>
          <p:nvPr/>
        </p:nvPicPr>
        <p:blipFill rotWithShape="1">
          <a:blip r:embed="rId2" cstate="print">
            <a:extLst>
              <a:ext uri="{28A0092B-C50C-407E-A947-70E740481C1C}">
                <a14:useLocalDpi xmlns:a14="http://schemas.microsoft.com/office/drawing/2010/main" val="0"/>
              </a:ext>
            </a:extLst>
          </a:blip>
          <a:srcRect t="-15616" b="1"/>
          <a:stretch/>
        </p:blipFill>
        <p:spPr>
          <a:xfrm>
            <a:off x="4860032" y="2938509"/>
            <a:ext cx="3140968" cy="3631459"/>
          </a:xfrm>
          <a:prstGeom prst="rect">
            <a:avLst/>
          </a:prstGeom>
          <a:effectLst>
            <a:softEdge rad="215900"/>
          </a:effec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86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10. Har der indenfor det </a:t>
            </a:r>
            <a:r>
              <a:rPr lang="da-DK" sz="1400" u="sng" dirty="0">
                <a:solidFill>
                  <a:schemeClr val="bg1"/>
                </a:solidFill>
                <a:latin typeface="Tahoma" pitchFamily="34" charset="0"/>
                <a:ea typeface="Tahoma" pitchFamily="34" charset="0"/>
                <a:cs typeface="Tahoma" pitchFamily="34" charset="0"/>
              </a:rPr>
              <a:t>seneste år</a:t>
            </a:r>
            <a:r>
              <a:rPr lang="da-DK" sz="1400" dirty="0">
                <a:solidFill>
                  <a:schemeClr val="bg1"/>
                </a:solidFill>
                <a:latin typeface="Tahoma" pitchFamily="34" charset="0"/>
                <a:ea typeface="Tahoma" pitchFamily="34" charset="0"/>
                <a:cs typeface="Tahoma" pitchFamily="34" charset="0"/>
              </a:rPr>
              <a:t> været problemer med kriminalitet eller truende adfærd, som skaber utryghed i jeres boligområde?</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624389" cy="507831"/>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der indenfor det seneste år har været problemer med kriminalitet eller truende adfærd i boligområderne. Af figuren fremgår det, at 89,5% af boligområderne fra listen i 2017 har haft problemer. Det tilsvarende tal for 2015 var 80%. (n=19/30)</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15</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3" name="Diagram 12"/>
          <p:cNvGraphicFramePr/>
          <p:nvPr/>
        </p:nvGraphicFramePr>
        <p:xfrm>
          <a:off x="2411760" y="548680"/>
          <a:ext cx="5760640" cy="576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11. Hvor mange episoder med kriminalitet eller truende adfærd, har der været tale om?</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Spørgsmålet er kun besvaret af de boligorganisationer/-områder, som har oplevet problemer inden for det seneste år.</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237312"/>
            <a:ext cx="6624389" cy="507831"/>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hvor mange episoder med kriminalitet og truende adfærd der har været i området. Af figuren fremgår det, at 31,6% af boligområderne i 2017, som har oplevet problemer det seneste år, har haft flere end 10 episoder.  Det tilsvarende tal for 2015 var 29,2%. (n=17/24)</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16</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p:cNvGraphicFramePr/>
          <p:nvPr/>
        </p:nvGraphicFramePr>
        <p:xfrm>
          <a:off x="2411760" y="548680"/>
          <a:ext cx="5760640" cy="5688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12. Hvem har været årsagen til problemerne med?</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Spørgsmålet er kun besvaret af de boligorganisationer/-områder, som har oplevet problemer inden for det seneste år.</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624389" cy="507831"/>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hvilke grupper der har forvoldt problemerne med kriminalitet eller truende adfærd i boligområderne. Af figuren fremgår det, at i 88,2% af boligområderne i 2017, er det utilpassede børn og unge fra boligområdet der har været årsagen til problemer. Det tilsvarende tal for 2015 var 70,8%. (n=17/24)</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17</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3" name="Diagram 12"/>
          <p:cNvGraphicFramePr/>
          <p:nvPr/>
        </p:nvGraphicFramePr>
        <p:xfrm>
          <a:off x="2411760" y="548680"/>
          <a:ext cx="5760640" cy="56166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13. Føler man, at politiet har gjort og gør det, de skal, i forhold til at bekæmpe kriminaliteten i boligområdet?</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624389" cy="507831"/>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boligområderne føler, at politiet har gjort og gør det der skal til for at bekæmpe kriminaliteten i området. Af figuren fremgår det, at 73,7% af boligområderne i 2017 er enige i, at politiet gør tilstrækkeligt.  Det tilsvarende tal for 2015 var 83,3%. (n=19/30)</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18</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p:cNvGraphicFramePr/>
          <p:nvPr/>
        </p:nvGraphicFramePr>
        <p:xfrm>
          <a:off x="2411760" y="548680"/>
          <a:ext cx="5760640" cy="5688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26846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14. Har man kendskab til, at der fra politiet, kommune, kommunale institutioner er igangsat initiativer, der skal forebygge fremtidige situationer, der kan skabe utryghed i området?</a:t>
            </a:r>
          </a:p>
        </p:txBody>
      </p:sp>
      <p:sp>
        <p:nvSpPr>
          <p:cNvPr id="11" name="Rektangel 10"/>
          <p:cNvSpPr/>
          <p:nvPr/>
        </p:nvSpPr>
        <p:spPr>
          <a:xfrm>
            <a:off x="107504" y="2780928"/>
            <a:ext cx="1872208" cy="389108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624389" cy="507831"/>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boligorganisationerne har kendskab til, at der fra myndighedernes side er igangsat initiativer, der skal forebygge fremtidige situationer. Af figuren fremgår det, at 94,7% af boligområderne i 2017 er bekendt med dette. Det tilsvarende tal fra 2015 var 96,7%. (n=19/30)</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19</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3" name="Diagram 12"/>
          <p:cNvGraphicFramePr/>
          <p:nvPr/>
        </p:nvGraphicFramePr>
        <p:xfrm>
          <a:off x="2411760" y="548680"/>
          <a:ext cx="5760640" cy="554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el 17"/>
          <p:cNvGraphicFramePr>
            <a:graphicFrameLocks noGrp="1"/>
          </p:cNvGraphicFramePr>
          <p:nvPr/>
        </p:nvGraphicFramePr>
        <p:xfrm>
          <a:off x="107504" y="3429000"/>
          <a:ext cx="1866900" cy="571500"/>
        </p:xfrm>
        <a:graphic>
          <a:graphicData uri="http://schemas.openxmlformats.org/drawingml/2006/table">
            <a:tbl>
              <a:tblPr/>
              <a:tblGrid>
                <a:gridCol w="1866900">
                  <a:extLst>
                    <a:ext uri="{9D8B030D-6E8A-4147-A177-3AD203B41FA5}">
                      <a16:colId xmlns:a16="http://schemas.microsoft.com/office/drawing/2014/main" val="20000"/>
                    </a:ext>
                  </a:extLst>
                </a:gridCol>
              </a:tblGrid>
              <a:tr h="190500">
                <a:tc>
                  <a:txBody>
                    <a:bodyPr/>
                    <a:lstStyle/>
                    <a:p>
                      <a:pPr algn="l" fontAlgn="b"/>
                      <a:r>
                        <a:rPr lang="da-DK" sz="1100" b="1" i="0" u="none" strike="noStrike" dirty="0">
                          <a:solidFill>
                            <a:srgbClr val="000000"/>
                          </a:solidFill>
                          <a:latin typeface="Calibri"/>
                        </a:rPr>
                        <a:t>Åbne kommentarer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r>
                        <a:rPr lang="da-DK" sz="1000" b="0" i="0" u="none" strike="noStrike" dirty="0">
                          <a:solidFill>
                            <a:srgbClr val="000000"/>
                          </a:solidFill>
                          <a:latin typeface="Calibri"/>
                        </a:rPr>
                        <a:t>Exit-programmer (lokalområdet)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da-DK" sz="1000" b="0" i="0" u="none" strike="noStrike" dirty="0">
                          <a:solidFill>
                            <a:srgbClr val="000000"/>
                          </a:solidFill>
                          <a:latin typeface="Calibri"/>
                        </a:rPr>
                        <a:t>Projekt Bybus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699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9512" y="836712"/>
            <a:ext cx="4176464" cy="396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179512" y="910516"/>
            <a:ext cx="1358064" cy="338554"/>
          </a:xfrm>
          <a:prstGeom prst="rect">
            <a:avLst/>
          </a:prstGeom>
          <a:noFill/>
        </p:spPr>
        <p:txBody>
          <a:bodyPr wrap="none" rtlCol="0">
            <a:spAutoFit/>
          </a:bodyPr>
          <a:lstStyle/>
          <a:p>
            <a:r>
              <a:rPr lang="da-DK" sz="1600">
                <a:solidFill>
                  <a:schemeClr val="bg1"/>
                </a:solidFill>
                <a:latin typeface="Tahoma" pitchFamily="34" charset="0"/>
                <a:ea typeface="Tahoma" pitchFamily="34" charset="0"/>
                <a:cs typeface="Tahoma" pitchFamily="34" charset="0"/>
              </a:rPr>
              <a:t>Om analysen</a:t>
            </a:r>
          </a:p>
        </p:txBody>
      </p:sp>
      <p:sp>
        <p:nvSpPr>
          <p:cNvPr id="6" name="Tekstboks 5"/>
          <p:cNvSpPr txBox="1"/>
          <p:nvPr/>
        </p:nvSpPr>
        <p:spPr>
          <a:xfrm>
            <a:off x="899592" y="1196752"/>
            <a:ext cx="3388047" cy="3385542"/>
          </a:xfrm>
          <a:prstGeom prst="rect">
            <a:avLst/>
          </a:prstGeom>
          <a:noFill/>
          <a:ln>
            <a:noFill/>
            <a:prstDash val="dash"/>
          </a:ln>
        </p:spPr>
        <p:txBody>
          <a:bodyPr wrap="square" rtlCol="0">
            <a:spAutoFit/>
          </a:bodyPr>
          <a:lstStyle/>
          <a:p>
            <a:r>
              <a:rPr lang="da-DK" sz="1200" dirty="0">
                <a:solidFill>
                  <a:schemeClr val="bg1"/>
                </a:solidFill>
                <a:latin typeface="Tahoma" pitchFamily="34" charset="0"/>
                <a:ea typeface="Tahoma" pitchFamily="34" charset="0"/>
                <a:cs typeface="Tahoma" pitchFamily="34" charset="0"/>
              </a:rPr>
              <a:t>Metode</a:t>
            </a:r>
          </a:p>
          <a:p>
            <a:pPr>
              <a:lnSpc>
                <a:spcPct val="90000"/>
              </a:lnSpc>
              <a:spcBef>
                <a:spcPct val="20000"/>
              </a:spcBef>
            </a:pPr>
            <a:r>
              <a:rPr lang="da-DK" sz="1000" dirty="0">
                <a:solidFill>
                  <a:schemeClr val="bg1"/>
                </a:solidFill>
                <a:latin typeface="Tahoma" pitchFamily="34" charset="0"/>
                <a:ea typeface="Tahoma" pitchFamily="34" charset="0"/>
                <a:cs typeface="Tahoma" pitchFamily="34" charset="0"/>
              </a:rPr>
              <a:t>Undersøgelsen er foretaget som telefonundersøgelse</a:t>
            </a:r>
          </a:p>
          <a:p>
            <a:pPr>
              <a:lnSpc>
                <a:spcPct val="90000"/>
              </a:lnSpc>
              <a:spcBef>
                <a:spcPct val="20000"/>
              </a:spcBef>
            </a:pPr>
            <a:r>
              <a:rPr lang="da-DK" sz="1000" dirty="0">
                <a:solidFill>
                  <a:schemeClr val="bg1"/>
                </a:solidFill>
                <a:latin typeface="Tahoma" pitchFamily="34" charset="0"/>
                <a:ea typeface="Tahoma" pitchFamily="34" charset="0"/>
                <a:cs typeface="Tahoma" pitchFamily="34" charset="0"/>
              </a:rPr>
              <a:t>blandt udvalgte boligorganisationer. Undersøgelsens spørgsmål omhandlende politiets indsats (del.2), er sammenlignet med en tidligere undersøgelse fra marts 2015.</a:t>
            </a:r>
          </a:p>
          <a:p>
            <a:endParaRPr lang="da-DK" sz="1000" dirty="0">
              <a:solidFill>
                <a:schemeClr val="bg1"/>
              </a:solidFill>
              <a:latin typeface="Tahoma" pitchFamily="34" charset="0"/>
              <a:ea typeface="Tahoma" pitchFamily="34" charset="0"/>
              <a:cs typeface="Tahoma" pitchFamily="34" charset="0"/>
            </a:endParaRPr>
          </a:p>
          <a:p>
            <a:r>
              <a:rPr lang="da-DK" sz="1200" dirty="0">
                <a:solidFill>
                  <a:schemeClr val="bg1"/>
                </a:solidFill>
                <a:latin typeface="Tahoma" pitchFamily="34" charset="0"/>
                <a:ea typeface="Tahoma" pitchFamily="34" charset="0"/>
                <a:cs typeface="Tahoma" pitchFamily="34" charset="0"/>
              </a:rPr>
              <a:t>Univers &amp; stikprøve</a:t>
            </a:r>
          </a:p>
          <a:p>
            <a:pPr>
              <a:lnSpc>
                <a:spcPct val="90000"/>
              </a:lnSpc>
              <a:spcBef>
                <a:spcPct val="20000"/>
              </a:spcBef>
            </a:pPr>
            <a:r>
              <a:rPr lang="da-DK" sz="1000" dirty="0">
                <a:solidFill>
                  <a:schemeClr val="bg1"/>
                </a:solidFill>
                <a:latin typeface="Tahoma" pitchFamily="34" charset="0"/>
                <a:ea typeface="Tahoma" pitchFamily="34" charset="0"/>
                <a:cs typeface="Tahoma" pitchFamily="34" charset="0"/>
              </a:rPr>
              <a:t>Målgruppen for undersøgelsen er alle bolig-organisationer, som står opført på Rigspolitiets nuværende liste over udsatte områder og/eller regeringens ghetto-liste . 24 områder/boligorganisationer blev kontaktet, hvoraf det lykkes at lave interview med 19.</a:t>
            </a:r>
          </a:p>
          <a:p>
            <a:pPr>
              <a:lnSpc>
                <a:spcPct val="90000"/>
              </a:lnSpc>
              <a:spcBef>
                <a:spcPct val="20000"/>
              </a:spcBef>
            </a:pPr>
            <a:r>
              <a:rPr lang="da-DK" sz="1000" dirty="0">
                <a:latin typeface="Tahoma" pitchFamily="34" charset="0"/>
              </a:rPr>
              <a:t> </a:t>
            </a:r>
            <a:endParaRPr lang="da-DK" sz="1000" dirty="0">
              <a:solidFill>
                <a:schemeClr val="bg1"/>
              </a:solidFill>
              <a:latin typeface="Tahoma" pitchFamily="34" charset="0"/>
              <a:ea typeface="Tahoma" pitchFamily="34" charset="0"/>
              <a:cs typeface="Tahoma" pitchFamily="34" charset="0"/>
            </a:endParaRPr>
          </a:p>
          <a:p>
            <a:r>
              <a:rPr lang="da-DK" sz="1200" dirty="0">
                <a:solidFill>
                  <a:schemeClr val="bg1"/>
                </a:solidFill>
                <a:latin typeface="Tahoma" pitchFamily="34" charset="0"/>
                <a:ea typeface="Tahoma" pitchFamily="34" charset="0"/>
                <a:cs typeface="Tahoma" pitchFamily="34" charset="0"/>
              </a:rPr>
              <a:t>Tidsperiode</a:t>
            </a:r>
          </a:p>
          <a:p>
            <a:r>
              <a:rPr lang="da-DK" sz="1000" dirty="0">
                <a:solidFill>
                  <a:schemeClr val="bg1"/>
                </a:solidFill>
                <a:latin typeface="Tahoma" pitchFamily="34" charset="0"/>
                <a:ea typeface="Tahoma" pitchFamily="34" charset="0"/>
                <a:cs typeface="Tahoma" pitchFamily="34" charset="0"/>
              </a:rPr>
              <a:t>Dataindsamling er foretaget fra d. 7.12 – 13.12 2017.</a:t>
            </a:r>
          </a:p>
          <a:p>
            <a:endParaRPr lang="da-DK" sz="1000" dirty="0">
              <a:solidFill>
                <a:schemeClr val="bg1"/>
              </a:solidFill>
              <a:latin typeface="Tahoma" pitchFamily="34" charset="0"/>
              <a:ea typeface="Tahoma" pitchFamily="34" charset="0"/>
              <a:cs typeface="Tahoma" pitchFamily="34" charset="0"/>
            </a:endParaRPr>
          </a:p>
          <a:p>
            <a:r>
              <a:rPr lang="da-DK" sz="1200" dirty="0">
                <a:solidFill>
                  <a:schemeClr val="bg1"/>
                </a:solidFill>
                <a:latin typeface="Tahoma" pitchFamily="34" charset="0"/>
                <a:ea typeface="Tahoma" pitchFamily="34" charset="0"/>
                <a:cs typeface="Tahoma" pitchFamily="34" charset="0"/>
              </a:rPr>
              <a:t>Vægtning</a:t>
            </a:r>
          </a:p>
          <a:p>
            <a:r>
              <a:rPr lang="da-DK" sz="1000" dirty="0">
                <a:solidFill>
                  <a:schemeClr val="bg1"/>
                </a:solidFill>
                <a:latin typeface="Tahoma" pitchFamily="34" charset="0"/>
                <a:ea typeface="Tahoma" pitchFamily="34" charset="0"/>
                <a:cs typeface="Tahoma" pitchFamily="34" charset="0"/>
              </a:rPr>
              <a:t>Data er ikke vægtet.</a:t>
            </a:r>
          </a:p>
          <a:p>
            <a:endParaRPr lang="da-DK" sz="1000" dirty="0">
              <a:solidFill>
                <a:schemeClr val="bg1"/>
              </a:solidFill>
              <a:latin typeface="Tahoma" pitchFamily="34" charset="0"/>
              <a:ea typeface="Tahoma" pitchFamily="34" charset="0"/>
              <a:cs typeface="Tahoma" pitchFamily="34" charset="0"/>
            </a:endParaRPr>
          </a:p>
        </p:txBody>
      </p:sp>
      <p:sp>
        <p:nvSpPr>
          <p:cNvPr id="12" name="Tekstboks 11"/>
          <p:cNvSpPr txBox="1"/>
          <p:nvPr/>
        </p:nvSpPr>
        <p:spPr>
          <a:xfrm>
            <a:off x="4932040" y="914841"/>
            <a:ext cx="1748364" cy="338554"/>
          </a:xfrm>
          <a:prstGeom prst="rect">
            <a:avLst/>
          </a:prstGeom>
          <a:noFill/>
        </p:spPr>
        <p:txBody>
          <a:bodyPr wrap="none" rtlCol="0">
            <a:spAutoFit/>
          </a:bodyPr>
          <a:lstStyle/>
          <a:p>
            <a:r>
              <a:rPr lang="da-DK" sz="1600">
                <a:solidFill>
                  <a:schemeClr val="tx1">
                    <a:lumMod val="65000"/>
                    <a:lumOff val="35000"/>
                  </a:schemeClr>
                </a:solidFill>
                <a:latin typeface="Tahoma" pitchFamily="34" charset="0"/>
                <a:ea typeface="Tahoma" pitchFamily="34" charset="0"/>
                <a:cs typeface="Tahoma" pitchFamily="34" charset="0"/>
              </a:rPr>
              <a:t>Vil du vide mere?</a:t>
            </a:r>
          </a:p>
        </p:txBody>
      </p:sp>
      <p:sp>
        <p:nvSpPr>
          <p:cNvPr id="13" name="Tekstboks 12"/>
          <p:cNvSpPr txBox="1"/>
          <p:nvPr/>
        </p:nvSpPr>
        <p:spPr>
          <a:xfrm>
            <a:off x="4970007" y="1556792"/>
            <a:ext cx="3728247" cy="1938992"/>
          </a:xfrm>
          <a:prstGeom prst="rect">
            <a:avLst/>
          </a:prstGeom>
          <a:noFill/>
          <a:ln>
            <a:noFill/>
            <a:prstDash val="dash"/>
          </a:ln>
        </p:spPr>
        <p:txBody>
          <a:bodyPr wrap="square" rtlCol="0">
            <a:spAutoFit/>
          </a:bodyPr>
          <a:lstStyle/>
          <a:p>
            <a:r>
              <a:rPr lang="da-DK" sz="1000" dirty="0">
                <a:solidFill>
                  <a:schemeClr val="tx1">
                    <a:lumMod val="65000"/>
                    <a:lumOff val="35000"/>
                  </a:schemeClr>
                </a:solidFill>
                <a:latin typeface="Tahoma" pitchFamily="34" charset="0"/>
                <a:ea typeface="Tahoma" pitchFamily="34" charset="0"/>
                <a:cs typeface="Tahoma" pitchFamily="34" charset="0"/>
              </a:rPr>
              <a:t>Hvis du har spørgsmål til analysen i almindelighed, eller til rapportens indhold i særdeleshed, er du altid velkommen til at kontakte os.</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Ring eller skriv til Claus Bo Hansen:</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Claus Bo Hansen</a:t>
            </a:r>
          </a:p>
          <a:p>
            <a:r>
              <a:rPr lang="da-DK" sz="1000" dirty="0">
                <a:solidFill>
                  <a:schemeClr val="tx1">
                    <a:lumMod val="65000"/>
                    <a:lumOff val="35000"/>
                  </a:schemeClr>
                </a:solidFill>
                <a:latin typeface="Tahoma" pitchFamily="34" charset="0"/>
                <a:ea typeface="Tahoma" pitchFamily="34" charset="0"/>
                <a:cs typeface="Tahoma" pitchFamily="34" charset="0"/>
              </a:rPr>
              <a:t>40 15 20 06</a:t>
            </a:r>
          </a:p>
          <a:p>
            <a:r>
              <a:rPr lang="da-DK" sz="1000" dirty="0">
                <a:solidFill>
                  <a:schemeClr val="tx1">
                    <a:lumMod val="65000"/>
                    <a:lumOff val="35000"/>
                  </a:schemeClr>
                </a:solidFill>
                <a:latin typeface="Tahoma" pitchFamily="34" charset="0"/>
                <a:ea typeface="Tahoma" pitchFamily="34" charset="0"/>
                <a:cs typeface="Tahoma" pitchFamily="34" charset="0"/>
              </a:rPr>
              <a:t>cbh@ab-analyse.dk</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9" name="Picture 8" descr="j0437079"/>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791" y="2420888"/>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datoe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r="14900"/>
          <a:stretch>
            <a:fillRect/>
          </a:stretch>
        </p:blipFill>
        <p:spPr bwMode="auto">
          <a:xfrm>
            <a:off x="323528" y="3501008"/>
            <a:ext cx="3921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j0432631"/>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95375" y="1268760"/>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MC90031892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23528" y="4005064"/>
            <a:ext cx="4603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179512" y="4901098"/>
            <a:ext cx="8784976" cy="17682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boks 16"/>
          <p:cNvSpPr txBox="1"/>
          <p:nvPr/>
        </p:nvSpPr>
        <p:spPr>
          <a:xfrm>
            <a:off x="323528" y="5014337"/>
            <a:ext cx="8424936" cy="1508105"/>
          </a:xfrm>
          <a:prstGeom prst="rect">
            <a:avLst/>
          </a:prstGeom>
          <a:noFill/>
          <a:ln>
            <a:noFill/>
            <a:prstDash val="dash"/>
          </a:ln>
        </p:spPr>
        <p:txBody>
          <a:bodyPr wrap="square" rtlCol="0">
            <a:spAutoFit/>
          </a:bodyPr>
          <a:lstStyle/>
          <a:p>
            <a:r>
              <a:rPr lang="da-DK" sz="1200" dirty="0">
                <a:solidFill>
                  <a:schemeClr val="bg1"/>
                </a:solidFill>
                <a:latin typeface="Tahoma" pitchFamily="34" charset="0"/>
                <a:ea typeface="Tahoma" pitchFamily="34" charset="0"/>
                <a:cs typeface="Tahoma" pitchFamily="34" charset="0"/>
              </a:rPr>
              <a:t>Rapporten</a:t>
            </a:r>
          </a:p>
          <a:p>
            <a:r>
              <a:rPr lang="da-DK" sz="1000" dirty="0">
                <a:solidFill>
                  <a:schemeClr val="bg1"/>
                </a:solidFill>
                <a:latin typeface="Tahoma" pitchFamily="34" charset="0"/>
                <a:ea typeface="Tahoma" pitchFamily="34" charset="0"/>
                <a:cs typeface="Tahoma" pitchFamily="34" charset="0"/>
              </a:rPr>
              <a:t>På de efterfølgende sider er resultaterne af analysen gengivet i figurform og evt. tabeller. I forbindelse med disse er der udarbejdet en læsevejledning, der fungerer som hjælp til, hvorledes tallene i figuren eller tabellen skal læses og fortolkes.</a:t>
            </a:r>
          </a:p>
          <a:p>
            <a:endParaRPr lang="da-DK" sz="1000" dirty="0">
              <a:solidFill>
                <a:schemeClr val="bg1"/>
              </a:solidFill>
              <a:latin typeface="Tahoma" pitchFamily="34" charset="0"/>
              <a:ea typeface="Tahoma" pitchFamily="34" charset="0"/>
              <a:cs typeface="Tahoma" pitchFamily="34" charset="0"/>
            </a:endParaRPr>
          </a:p>
          <a:p>
            <a:r>
              <a:rPr lang="da-DK" sz="1000" dirty="0">
                <a:solidFill>
                  <a:schemeClr val="bg1"/>
                </a:solidFill>
                <a:latin typeface="Tahoma" pitchFamily="34" charset="0"/>
                <a:ea typeface="Tahoma" pitchFamily="34" charset="0"/>
                <a:cs typeface="Tahoma" pitchFamily="34" charset="0"/>
              </a:rPr>
              <a:t>Rapporten indledes med et afsnit, der viser deltagernes fordeling på baggrundsspørgsmål. Analysens spørgsmål kan uden omkostninger nedbrydes på disse.</a:t>
            </a:r>
          </a:p>
          <a:p>
            <a:endParaRPr lang="da-DK" sz="1000" dirty="0">
              <a:solidFill>
                <a:schemeClr val="bg1"/>
              </a:solidFill>
              <a:latin typeface="Tahoma" pitchFamily="34" charset="0"/>
              <a:ea typeface="Tahoma" pitchFamily="34" charset="0"/>
              <a:cs typeface="Tahoma" pitchFamily="34" charset="0"/>
            </a:endParaRPr>
          </a:p>
          <a:p>
            <a:r>
              <a:rPr lang="da-DK" sz="1000" dirty="0">
                <a:solidFill>
                  <a:schemeClr val="bg1"/>
                </a:solidFill>
                <a:latin typeface="Tahoma" pitchFamily="34" charset="0"/>
                <a:ea typeface="Tahoma" pitchFamily="34" charset="0"/>
                <a:cs typeface="Tahoma" pitchFamily="34" charset="0"/>
              </a:rPr>
              <a:t>Fremstillingen af analysens resultater vil som udgangspunkt følge samme struktur, som den der forefindes i det aftalte spørgeskema, der ligger til grund for analysen.</a:t>
            </a:r>
          </a:p>
        </p:txBody>
      </p:sp>
      <p:pic>
        <p:nvPicPr>
          <p:cNvPr id="1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22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15. Føler man sig inddraget i et samarbejde med blandt andet politiet i forhold til at få løst problemerne med utryghed?</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624389" cy="507831"/>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boligorganisationerne føler sig inddraget i et samarbejde med politiet i forhold til at få løst problemerne med utryghed. Af figuren fremgår det, at 94,7% af boligområderne i 2017 føler sig inddraget. Det tilsvarende tal fra 2015 var 93,3%. (n=19/30)</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20</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p:cNvGraphicFramePr/>
          <p:nvPr/>
        </p:nvGraphicFramePr>
        <p:xfrm>
          <a:off x="2411760" y="548680"/>
          <a:ext cx="5760640" cy="5688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16. Er det typisk de samme personer hos politiet, I samarbejder med?</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624389" cy="507831"/>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det typisk er de samme personer hos politiet, som boligorganisationerne samarbejder med. Af figuren fremgår det, at 88,8% af boligorganisationerne i 2017 har faste kontakter hos politiet. Det tilsvarende tal fra 2015 var 96,7%. (n=19/30)</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21</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p:cNvGraphicFramePr/>
          <p:nvPr/>
        </p:nvGraphicFramePr>
        <p:xfrm>
          <a:off x="2411760" y="548680"/>
          <a:ext cx="5760640" cy="5688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17. Fungerer betjentene, der opererer i området, i en eller flere sammenhænge som rollemodeller for boligområdets unge?</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768405" cy="507831"/>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betjentene fra området i en eller flere sammenhænge opererer som rollemodeller for boligområdets unge. Af figuren fremgår det, at i 50% af boligområderne i 2017, fungerer betjentene som rollemodeller. Det tilsvarende tal fra 2015 var 50%. (n=19/30)</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22</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8" name="Diagram 17"/>
          <p:cNvGraphicFramePr/>
          <p:nvPr/>
        </p:nvGraphicFramePr>
        <p:xfrm>
          <a:off x="2411760" y="548680"/>
          <a:ext cx="5760640" cy="56166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2036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18. Hvordan opleves politiets reaktion, hvis bolig-organisationen, beboere eller andre ringer for at anmelde kriminel aktivitet eller har behov for akut hjælp?</a:t>
            </a:r>
          </a:p>
        </p:txBody>
      </p:sp>
      <p:sp>
        <p:nvSpPr>
          <p:cNvPr id="11" name="Rektangel 10"/>
          <p:cNvSpPr/>
          <p:nvPr/>
        </p:nvSpPr>
        <p:spPr>
          <a:xfrm>
            <a:off x="107504" y="2132856"/>
            <a:ext cx="1872208" cy="4539160"/>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624389" cy="507831"/>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hvordan boligorganisationerne oplever politiets reaktion, hvis der anmeldes en kriminel aktivitet eller der er behov for akut hjælp. Af figuren fremgår det, at 42,1% af boligområderne oplever, at hjælpen fra politiet kommer hurtigt. Det tilsvarende tal fra 2015 var 80%. (n=19/30)</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23</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8" name="Diagram 17"/>
          <p:cNvGraphicFramePr/>
          <p:nvPr/>
        </p:nvGraphicFramePr>
        <p:xfrm>
          <a:off x="2411760" y="548680"/>
          <a:ext cx="5760640" cy="5616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el 18"/>
          <p:cNvGraphicFramePr>
            <a:graphicFrameLocks noGrp="1"/>
          </p:cNvGraphicFramePr>
          <p:nvPr/>
        </p:nvGraphicFramePr>
        <p:xfrm>
          <a:off x="179512" y="2708920"/>
          <a:ext cx="1803400" cy="1390650"/>
        </p:xfrm>
        <a:graphic>
          <a:graphicData uri="http://schemas.openxmlformats.org/drawingml/2006/table">
            <a:tbl>
              <a:tblPr/>
              <a:tblGrid>
                <a:gridCol w="1803400">
                  <a:extLst>
                    <a:ext uri="{9D8B030D-6E8A-4147-A177-3AD203B41FA5}">
                      <a16:colId xmlns:a16="http://schemas.microsoft.com/office/drawing/2014/main" val="20000"/>
                    </a:ext>
                  </a:extLst>
                </a:gridCol>
              </a:tblGrid>
              <a:tr h="190500">
                <a:tc>
                  <a:txBody>
                    <a:bodyPr/>
                    <a:lstStyle/>
                    <a:p>
                      <a:pPr algn="l" fontAlgn="b"/>
                      <a:r>
                        <a:rPr lang="da-DK" sz="1100" b="1" i="0" u="none" strike="noStrike" dirty="0">
                          <a:solidFill>
                            <a:srgbClr val="000000"/>
                          </a:solidFill>
                          <a:latin typeface="Calibri"/>
                        </a:rPr>
                        <a:t>Åbne kommentarer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r>
                        <a:rPr lang="da-DK" sz="1000" b="0" i="0" u="none" strike="noStrike" dirty="0">
                          <a:solidFill>
                            <a:srgbClr val="000000"/>
                          </a:solidFill>
                          <a:latin typeface="Calibri"/>
                        </a:rPr>
                        <a:t>Alle ressourcerne er knappe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da-DK" sz="1000" b="0" i="0" u="none" strike="noStrike" dirty="0">
                          <a:solidFill>
                            <a:srgbClr val="000000"/>
                          </a:solidFill>
                          <a:latin typeface="Calibri"/>
                        </a:rPr>
                        <a:t>Forskel på, hvem der kontakter politiet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da-DK" sz="1000" b="0" i="0" u="none" strike="noStrike" dirty="0">
                          <a:solidFill>
                            <a:srgbClr val="000000"/>
                          </a:solidFill>
                          <a:latin typeface="Calibri"/>
                        </a:rPr>
                        <a:t>Generelt kommer politiet til tiden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da-DK" sz="1000" b="0" i="0" u="none" strike="noStrike" dirty="0">
                          <a:solidFill>
                            <a:srgbClr val="000000"/>
                          </a:solidFill>
                          <a:latin typeface="Calibri"/>
                        </a:rPr>
                        <a:t>Men ikke altid så hurtigt, som man kunne håbe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da-DK" sz="1000" b="0" i="0" u="none" strike="noStrike" dirty="0">
                          <a:solidFill>
                            <a:srgbClr val="000000"/>
                          </a:solidFill>
                          <a:latin typeface="Calibri"/>
                        </a:rPr>
                        <a:t>Ønsker ikke at svare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7699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19. Hvordan er politiets generelle tilstedeværelse i boligområde?</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624389" cy="507831"/>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hvordan boligorganisationerne opfatter politiets generelle tilstedeværelse i området. Af figuren fremgår det, at 42,1% af boligområderne i 2017 mener, at politiets tilstedeværelse er passende. Det tilsvarende tal fra 2015 var 70% (n=19/30)</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24</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p:cNvGraphicFramePr/>
          <p:nvPr/>
        </p:nvGraphicFramePr>
        <p:xfrm>
          <a:off x="2411760" y="548680"/>
          <a:ext cx="5760640" cy="5688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20. Hvordan blev boligorganisationen først gang orienteret om, at boligområdet var optaget på </a:t>
            </a:r>
            <a:r>
              <a:rPr lang="da-DK" sz="1400" dirty="0" err="1">
                <a:solidFill>
                  <a:schemeClr val="bg1"/>
                </a:solidFill>
                <a:latin typeface="Tahoma" pitchFamily="34" charset="0"/>
                <a:ea typeface="Tahoma" pitchFamily="34" charset="0"/>
                <a:cs typeface="Tahoma" pitchFamily="34" charset="0"/>
              </a:rPr>
              <a:t>Rigs-politiets</a:t>
            </a:r>
            <a:r>
              <a:rPr lang="da-DK" sz="1400" dirty="0">
                <a:solidFill>
                  <a:schemeClr val="bg1"/>
                </a:solidFill>
                <a:latin typeface="Tahoma" pitchFamily="34" charset="0"/>
                <a:ea typeface="Tahoma" pitchFamily="34" charset="0"/>
                <a:cs typeface="Tahoma" pitchFamily="34" charset="0"/>
              </a:rPr>
              <a:t> liste over udsatte områder?</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237312"/>
            <a:ext cx="6624389" cy="507831"/>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hvordan boligorganisationen første gang blev gjort opmærksom på, at området stod opført på Rigspolitiets liste over udsatte boligområder. Af figuren fremgår det, at 10,5% af boligområderne på Rigspolitiets liste fra 2017 blev informeret om ”optagelsen” fra det lokale politi. Det tilsvarende tal fra 2015 var 30%. (n=19/30)</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25</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8" name="Diagram 17"/>
          <p:cNvGraphicFramePr/>
          <p:nvPr/>
        </p:nvGraphicFramePr>
        <p:xfrm>
          <a:off x="2411760" y="548680"/>
          <a:ext cx="5760640" cy="56886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el 18"/>
          <p:cNvGraphicFramePr>
            <a:graphicFrameLocks noGrp="1"/>
          </p:cNvGraphicFramePr>
          <p:nvPr/>
        </p:nvGraphicFramePr>
        <p:xfrm>
          <a:off x="179512" y="1988840"/>
          <a:ext cx="1800200" cy="3238500"/>
        </p:xfrm>
        <a:graphic>
          <a:graphicData uri="http://schemas.openxmlformats.org/drawingml/2006/table">
            <a:tbl>
              <a:tblPr/>
              <a:tblGrid>
                <a:gridCol w="1800200">
                  <a:extLst>
                    <a:ext uri="{9D8B030D-6E8A-4147-A177-3AD203B41FA5}">
                      <a16:colId xmlns:a16="http://schemas.microsoft.com/office/drawing/2014/main" val="20000"/>
                    </a:ext>
                  </a:extLst>
                </a:gridCol>
              </a:tblGrid>
              <a:tr h="190500">
                <a:tc>
                  <a:txBody>
                    <a:bodyPr/>
                    <a:lstStyle/>
                    <a:p>
                      <a:pPr algn="l" fontAlgn="b"/>
                      <a:r>
                        <a:rPr lang="da-DK" sz="1100" b="1" i="0" u="none" strike="noStrike" dirty="0">
                          <a:solidFill>
                            <a:srgbClr val="000000"/>
                          </a:solidFill>
                          <a:latin typeface="Calibri"/>
                        </a:rPr>
                        <a:t>Andet: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r>
                        <a:rPr lang="da-DK" sz="1000" b="0" i="0" u="none" strike="noStrike" dirty="0">
                          <a:solidFill>
                            <a:srgbClr val="000000"/>
                          </a:solidFill>
                          <a:latin typeface="Calibri"/>
                        </a:rPr>
                        <a:t>Husker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da-DK" sz="1000" b="0" i="0" u="none" strike="noStrike" dirty="0">
                          <a:solidFill>
                            <a:srgbClr val="000000"/>
                          </a:solidFill>
                          <a:latin typeface="Calibri"/>
                        </a:rPr>
                        <a:t>Da ghetto-listen kom 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da-DK" sz="1000" b="0" i="0" u="none" strike="noStrike" dirty="0">
                          <a:solidFill>
                            <a:srgbClr val="000000"/>
                          </a:solidFill>
                          <a:latin typeface="Calibri"/>
                        </a:rPr>
                        <a:t>Fandt selv ud af 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da-DK" sz="1000" b="0" i="0" u="none" strike="noStrike" dirty="0">
                          <a:solidFill>
                            <a:srgbClr val="000000"/>
                          </a:solidFill>
                          <a:latin typeface="Calibri"/>
                        </a:rPr>
                        <a:t>Husker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da-DK" sz="1000" b="0" i="0" u="none" strike="noStrike" dirty="0">
                          <a:solidFill>
                            <a:srgbClr val="000000"/>
                          </a:solidFill>
                          <a:latin typeface="Calibri"/>
                        </a:rPr>
                        <a:t>Husker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da-DK" sz="1000" b="0" i="0" u="none" strike="noStrike" dirty="0">
                          <a:solidFill>
                            <a:srgbClr val="000000"/>
                          </a:solidFill>
                          <a:latin typeface="Calibri"/>
                        </a:rPr>
                        <a:t>Kan ikke huske 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da-DK" sz="1000" b="0" i="0" u="none" strike="noStrike" dirty="0">
                          <a:solidFill>
                            <a:srgbClr val="000000"/>
                          </a:solidFill>
                          <a:latin typeface="Calibri"/>
                        </a:rPr>
                        <a:t>Køge Boligselskab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r>
                        <a:rPr lang="da-DK" sz="1000" b="0" i="0" u="none" strike="noStrike" dirty="0">
                          <a:solidFill>
                            <a:srgbClr val="000000"/>
                          </a:solidFill>
                          <a:latin typeface="Calibri"/>
                        </a:rPr>
                        <a:t>Personligt orienteret fra BL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da-DK" sz="1000" b="0" i="0" u="none" strike="noStrike">
                          <a:solidFill>
                            <a:srgbClr val="000000"/>
                          </a:solidFill>
                          <a:latin typeface="Calibri"/>
                        </a:rPr>
                        <a:t>Pressen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b"/>
                      <a:r>
                        <a:rPr lang="da-DK" sz="1000" b="0" i="0" u="none" strike="noStrike" dirty="0">
                          <a:solidFill>
                            <a:srgbClr val="000000"/>
                          </a:solidFill>
                          <a:latin typeface="Calibri"/>
                        </a:rPr>
                        <a:t>Ved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l" fontAlgn="b"/>
                      <a:r>
                        <a:rPr lang="da-DK" sz="1000" b="0" i="0" u="none" strike="noStrike" dirty="0">
                          <a:solidFill>
                            <a:srgbClr val="000000"/>
                          </a:solidFill>
                          <a:latin typeface="Calibri"/>
                        </a:rPr>
                        <a:t>Ved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algn="l" fontAlgn="b"/>
                      <a:r>
                        <a:rPr lang="da-DK" sz="1000" b="0" i="0" u="none" strike="noStrike" dirty="0">
                          <a:solidFill>
                            <a:srgbClr val="000000"/>
                          </a:solidFill>
                          <a:latin typeface="Calibri"/>
                        </a:rPr>
                        <a:t>Ved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500">
                <a:tc>
                  <a:txBody>
                    <a:bodyPr/>
                    <a:lstStyle/>
                    <a:p>
                      <a:pPr algn="l" fontAlgn="b"/>
                      <a:r>
                        <a:rPr lang="da-DK" sz="1000" b="0" i="0" u="none" strike="noStrike" dirty="0">
                          <a:solidFill>
                            <a:srgbClr val="000000"/>
                          </a:solidFill>
                          <a:latin typeface="Calibri"/>
                        </a:rPr>
                        <a:t>Ved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0500">
                <a:tc>
                  <a:txBody>
                    <a:bodyPr/>
                    <a:lstStyle/>
                    <a:p>
                      <a:pPr algn="l" fontAlgn="b"/>
                      <a:r>
                        <a:rPr lang="da-DK" sz="1000" b="0" i="0" u="none" strike="noStrike" dirty="0">
                          <a:solidFill>
                            <a:srgbClr val="000000"/>
                          </a:solidFill>
                          <a:latin typeface="Calibri"/>
                        </a:rPr>
                        <a:t>Ved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0500">
                <a:tc>
                  <a:txBody>
                    <a:bodyPr/>
                    <a:lstStyle/>
                    <a:p>
                      <a:pPr algn="l" fontAlgn="b"/>
                      <a:r>
                        <a:rPr lang="da-DK" sz="1000" b="0" i="0" u="none" strike="noStrike" dirty="0">
                          <a:solidFill>
                            <a:srgbClr val="000000"/>
                          </a:solidFill>
                          <a:latin typeface="Calibri"/>
                        </a:rPr>
                        <a:t>Ved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0500">
                <a:tc>
                  <a:txBody>
                    <a:bodyPr/>
                    <a:lstStyle/>
                    <a:p>
                      <a:pPr algn="l" fontAlgn="b"/>
                      <a:r>
                        <a:rPr lang="da-DK" sz="1000" b="0" i="0" u="none" strike="noStrike" dirty="0">
                          <a:solidFill>
                            <a:srgbClr val="000000"/>
                          </a:solidFill>
                          <a:latin typeface="Calibri"/>
                        </a:rPr>
                        <a:t>Via pressen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676992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F3BEF19D-E8B7-8727-6599-544180A28D58}"/>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745"/>
                    </a14:imgEffect>
                    <a14:imgEffect>
                      <a14:saturation sat="0"/>
                    </a14:imgEffect>
                    <a14:imgEffect>
                      <a14:brightnessContrast bright="-40000" contrast="-40000"/>
                    </a14:imgEffect>
                  </a14:imgLayer>
                </a14:imgProps>
              </a:ext>
            </a:extLst>
          </a:blip>
          <a:srcRect l="14334" t="413" b="368"/>
          <a:stretch/>
        </p:blipFill>
        <p:spPr>
          <a:xfrm>
            <a:off x="14592" y="864546"/>
            <a:ext cx="4847126" cy="5143501"/>
          </a:xfrm>
          <a:prstGeom prst="rect">
            <a:avLst/>
          </a:prstGeom>
        </p:spPr>
      </p:pic>
      <p:pic>
        <p:nvPicPr>
          <p:cNvPr id="3" name="Billede 2">
            <a:extLst>
              <a:ext uri="{FF2B5EF4-FFF2-40B4-BE49-F238E27FC236}">
                <a16:creationId xmlns:a16="http://schemas.microsoft.com/office/drawing/2014/main" id="{46947BC8-E0AE-EAB6-38E5-9DF51D502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532" y="1061000"/>
            <a:ext cx="740754" cy="625078"/>
          </a:xfrm>
          <a:prstGeom prst="rect">
            <a:avLst/>
          </a:prstGeom>
        </p:spPr>
      </p:pic>
      <p:sp>
        <p:nvSpPr>
          <p:cNvPr id="4" name="Tekstfelt 3">
            <a:extLst>
              <a:ext uri="{FF2B5EF4-FFF2-40B4-BE49-F238E27FC236}">
                <a16:creationId xmlns:a16="http://schemas.microsoft.com/office/drawing/2014/main" id="{D0830A98-9C64-3826-F48B-C9782B1CF275}"/>
              </a:ext>
            </a:extLst>
          </p:cNvPr>
          <p:cNvSpPr txBox="1"/>
          <p:nvPr/>
        </p:nvSpPr>
        <p:spPr>
          <a:xfrm>
            <a:off x="5461810" y="2864609"/>
            <a:ext cx="2459135" cy="1292662"/>
          </a:xfrm>
          <a:prstGeom prst="rect">
            <a:avLst/>
          </a:prstGeom>
          <a:noFill/>
        </p:spPr>
        <p:txBody>
          <a:bodyPr wrap="none" rtlCol="0">
            <a:spAutoFit/>
          </a:bodyPr>
          <a:lstStyle/>
          <a:p>
            <a:r>
              <a:rPr lang="da-DK" sz="2700" dirty="0">
                <a:solidFill>
                  <a:schemeClr val="accent2"/>
                </a:solidFill>
                <a:latin typeface="Tahoma" panose="020B0604030504040204" pitchFamily="34" charset="0"/>
                <a:ea typeface="Tahoma" panose="020B0604030504040204" pitchFamily="34" charset="0"/>
                <a:cs typeface="Tahoma" panose="020B0604030504040204" pitchFamily="34" charset="0"/>
              </a:rPr>
              <a:t>Tryghed 2024</a:t>
            </a:r>
          </a:p>
          <a:p>
            <a:r>
              <a:rPr lang="da-DK" sz="27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a:p>
            <a:endParaRPr lang="da-DK" sz="9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r>
              <a:rPr lang="da-DK" sz="15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November-December 2024</a:t>
            </a:r>
          </a:p>
        </p:txBody>
      </p:sp>
      <p:pic>
        <p:nvPicPr>
          <p:cNvPr id="5" name="Billede 4">
            <a:extLst>
              <a:ext uri="{FF2B5EF4-FFF2-40B4-BE49-F238E27FC236}">
                <a16:creationId xmlns:a16="http://schemas.microsoft.com/office/drawing/2014/main" id="{0B289626-8A61-42BA-AAFA-0A3AC995BCE2}"/>
              </a:ext>
            </a:extLst>
          </p:cNvPr>
          <p:cNvPicPr>
            <a:picLocks noChangeAspect="1"/>
          </p:cNvPicPr>
          <p:nvPr/>
        </p:nvPicPr>
        <p:blipFill rotWithShape="1">
          <a:blip r:embed="rId5"/>
          <a:srcRect l="6737" t="10073" r="6706" b="7124"/>
          <a:stretch/>
        </p:blipFill>
        <p:spPr>
          <a:xfrm>
            <a:off x="552475" y="4528870"/>
            <a:ext cx="1741394" cy="779930"/>
          </a:xfrm>
          <a:prstGeom prst="rect">
            <a:avLst/>
          </a:prstGeom>
        </p:spPr>
      </p:pic>
      <p:pic>
        <p:nvPicPr>
          <p:cNvPr id="6" name="Billede 5" descr="BL.png">
            <a:extLst>
              <a:ext uri="{FF2B5EF4-FFF2-40B4-BE49-F238E27FC236}">
                <a16:creationId xmlns:a16="http://schemas.microsoft.com/office/drawing/2014/main" id="{7A39A1CE-A01E-17F5-2EBA-DD4326F49D83}"/>
              </a:ext>
            </a:extLst>
          </p:cNvPr>
          <p:cNvPicPr>
            <a:picLocks noChangeAspect="1"/>
          </p:cNvPicPr>
          <p:nvPr/>
        </p:nvPicPr>
        <p:blipFill>
          <a:blip r:embed="rId6" cstate="print"/>
          <a:stretch>
            <a:fillRect/>
          </a:stretch>
        </p:blipFill>
        <p:spPr>
          <a:xfrm>
            <a:off x="5522201" y="4308294"/>
            <a:ext cx="1711602" cy="1098008"/>
          </a:xfrm>
          <a:prstGeom prst="rect">
            <a:avLst/>
          </a:prstGeom>
        </p:spPr>
      </p:pic>
    </p:spTree>
    <p:extLst>
      <p:ext uri="{BB962C8B-B14F-4D97-AF65-F5344CB8AC3E}">
        <p14:creationId xmlns:p14="http://schemas.microsoft.com/office/powerpoint/2010/main" val="1349639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Billede 36">
            <a:extLst>
              <a:ext uri="{FF2B5EF4-FFF2-40B4-BE49-F238E27FC236}">
                <a16:creationId xmlns:a16="http://schemas.microsoft.com/office/drawing/2014/main" id="{4DC140CA-CD3F-B2B5-3EBE-AE33AD95BC80}"/>
              </a:ext>
            </a:extLst>
          </p:cNvPr>
          <p:cNvPicPr>
            <a:picLocks noChangeAspect="1"/>
          </p:cNvPicPr>
          <p:nvPr/>
        </p:nvPicPr>
        <p:blipFill>
          <a:blip r:embed="rId2"/>
          <a:stretch>
            <a:fillRect/>
          </a:stretch>
        </p:blipFill>
        <p:spPr>
          <a:xfrm>
            <a:off x="1326" y="857250"/>
            <a:ext cx="3614598" cy="5143500"/>
          </a:xfrm>
          <a:prstGeom prst="rect">
            <a:avLst/>
          </a:prstGeom>
        </p:spPr>
      </p:pic>
      <p:sp>
        <p:nvSpPr>
          <p:cNvPr id="13" name="Kombinationstegning: figur 12">
            <a:extLst>
              <a:ext uri="{FF2B5EF4-FFF2-40B4-BE49-F238E27FC236}">
                <a16:creationId xmlns:a16="http://schemas.microsoft.com/office/drawing/2014/main" id="{07E1BDE8-C7B5-4E2F-A9F0-A2BE218FC446}"/>
              </a:ext>
            </a:extLst>
          </p:cNvPr>
          <p:cNvSpPr>
            <a:spLocks noChangeAspect="1"/>
          </p:cNvSpPr>
          <p:nvPr/>
        </p:nvSpPr>
        <p:spPr>
          <a:xfrm>
            <a:off x="4216512" y="2821946"/>
            <a:ext cx="729000" cy="729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sz="1350" dirty="0">
              <a:solidFill>
                <a:schemeClr val="tx1"/>
              </a:solidFill>
            </a:endParaRPr>
          </a:p>
        </p:txBody>
      </p:sp>
      <p:sp>
        <p:nvSpPr>
          <p:cNvPr id="14" name="Ellipse 13">
            <a:extLst>
              <a:ext uri="{FF2B5EF4-FFF2-40B4-BE49-F238E27FC236}">
                <a16:creationId xmlns:a16="http://schemas.microsoft.com/office/drawing/2014/main" id="{A444B00A-E570-4D77-890C-0218D691A7A5}"/>
              </a:ext>
            </a:extLst>
          </p:cNvPr>
          <p:cNvSpPr/>
          <p:nvPr/>
        </p:nvSpPr>
        <p:spPr>
          <a:xfrm>
            <a:off x="4314158" y="2915752"/>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pic>
        <p:nvPicPr>
          <p:cNvPr id="5" name="Picture 8" descr="j0437079">
            <a:extLst>
              <a:ext uri="{FF2B5EF4-FFF2-40B4-BE49-F238E27FC236}">
                <a16:creationId xmlns:a16="http://schemas.microsoft.com/office/drawing/2014/main" id="{176D979C-700B-4793-9210-ED62072FE8F3}"/>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4977" y="3008423"/>
            <a:ext cx="350999" cy="3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Kombinationstegning: figur 10">
            <a:extLst>
              <a:ext uri="{FF2B5EF4-FFF2-40B4-BE49-F238E27FC236}">
                <a16:creationId xmlns:a16="http://schemas.microsoft.com/office/drawing/2014/main" id="{49EEDF11-54A0-48A9-902A-784B38B136E8}"/>
              </a:ext>
            </a:extLst>
          </p:cNvPr>
          <p:cNvSpPr>
            <a:spLocks noChangeAspect="1"/>
          </p:cNvSpPr>
          <p:nvPr/>
        </p:nvSpPr>
        <p:spPr>
          <a:xfrm>
            <a:off x="4211651" y="1861335"/>
            <a:ext cx="729000" cy="729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sz="1350" dirty="0">
              <a:solidFill>
                <a:schemeClr val="tx1"/>
              </a:solidFill>
            </a:endParaRPr>
          </a:p>
        </p:txBody>
      </p:sp>
      <p:sp>
        <p:nvSpPr>
          <p:cNvPr id="12" name="Ellipse 11">
            <a:extLst>
              <a:ext uri="{FF2B5EF4-FFF2-40B4-BE49-F238E27FC236}">
                <a16:creationId xmlns:a16="http://schemas.microsoft.com/office/drawing/2014/main" id="{0C47CEB9-EC11-4519-9FD7-D754AB258570}"/>
              </a:ext>
            </a:extLst>
          </p:cNvPr>
          <p:cNvSpPr/>
          <p:nvPr/>
        </p:nvSpPr>
        <p:spPr>
          <a:xfrm>
            <a:off x="4309296" y="1955141"/>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pic>
        <p:nvPicPr>
          <p:cNvPr id="7" name="Picture 10" descr="j0432631">
            <a:extLst>
              <a:ext uri="{FF2B5EF4-FFF2-40B4-BE49-F238E27FC236}">
                <a16:creationId xmlns:a16="http://schemas.microsoft.com/office/drawing/2014/main" id="{BDBD8076-3844-4388-9080-50984C589309}"/>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400384" y="2046230"/>
            <a:ext cx="351000" cy="3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Kombinationstegning: figur 15">
            <a:extLst>
              <a:ext uri="{FF2B5EF4-FFF2-40B4-BE49-F238E27FC236}">
                <a16:creationId xmlns:a16="http://schemas.microsoft.com/office/drawing/2014/main" id="{3333017D-D713-4056-A0C9-8B902C46C9C7}"/>
              </a:ext>
            </a:extLst>
          </p:cNvPr>
          <p:cNvSpPr>
            <a:spLocks noChangeAspect="1"/>
          </p:cNvSpPr>
          <p:nvPr/>
        </p:nvSpPr>
        <p:spPr>
          <a:xfrm>
            <a:off x="4214079" y="3775260"/>
            <a:ext cx="729000" cy="729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sz="1350" dirty="0">
              <a:solidFill>
                <a:schemeClr val="tx1"/>
              </a:solidFill>
            </a:endParaRPr>
          </a:p>
        </p:txBody>
      </p:sp>
      <p:sp>
        <p:nvSpPr>
          <p:cNvPr id="17" name="Ellipse 16">
            <a:extLst>
              <a:ext uri="{FF2B5EF4-FFF2-40B4-BE49-F238E27FC236}">
                <a16:creationId xmlns:a16="http://schemas.microsoft.com/office/drawing/2014/main" id="{C7C277CD-24D7-4E93-8B62-77C96BAF04CC}"/>
              </a:ext>
            </a:extLst>
          </p:cNvPr>
          <p:cNvSpPr/>
          <p:nvPr/>
        </p:nvSpPr>
        <p:spPr>
          <a:xfrm>
            <a:off x="4311725" y="3869066"/>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19" name="Kombinationstegning: figur 18">
            <a:extLst>
              <a:ext uri="{FF2B5EF4-FFF2-40B4-BE49-F238E27FC236}">
                <a16:creationId xmlns:a16="http://schemas.microsoft.com/office/drawing/2014/main" id="{3876284F-383A-43AA-B20F-2BED8CDD49A3}"/>
              </a:ext>
            </a:extLst>
          </p:cNvPr>
          <p:cNvSpPr>
            <a:spLocks noChangeAspect="1"/>
          </p:cNvSpPr>
          <p:nvPr/>
        </p:nvSpPr>
        <p:spPr>
          <a:xfrm>
            <a:off x="4211646" y="4728586"/>
            <a:ext cx="729000" cy="729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sz="1350" dirty="0">
              <a:solidFill>
                <a:schemeClr val="tx1"/>
              </a:solidFill>
            </a:endParaRPr>
          </a:p>
        </p:txBody>
      </p:sp>
      <p:sp>
        <p:nvSpPr>
          <p:cNvPr id="20" name="Ellipse 19">
            <a:extLst>
              <a:ext uri="{FF2B5EF4-FFF2-40B4-BE49-F238E27FC236}">
                <a16:creationId xmlns:a16="http://schemas.microsoft.com/office/drawing/2014/main" id="{92CAD83A-2C30-4D88-942B-E6B049596BC8}"/>
              </a:ext>
            </a:extLst>
          </p:cNvPr>
          <p:cNvSpPr/>
          <p:nvPr/>
        </p:nvSpPr>
        <p:spPr>
          <a:xfrm>
            <a:off x="4309292" y="4822392"/>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pic>
        <p:nvPicPr>
          <p:cNvPr id="8" name="Picture 12" descr="MC900318920[1]">
            <a:extLst>
              <a:ext uri="{FF2B5EF4-FFF2-40B4-BE49-F238E27FC236}">
                <a16:creationId xmlns:a16="http://schemas.microsoft.com/office/drawing/2014/main" id="{39BE1C4B-AF2C-459B-ACFA-1BC2111AE482}"/>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372759" y="4914140"/>
            <a:ext cx="415753"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atoer">
            <a:extLst>
              <a:ext uri="{FF2B5EF4-FFF2-40B4-BE49-F238E27FC236}">
                <a16:creationId xmlns:a16="http://schemas.microsoft.com/office/drawing/2014/main" id="{57178B5E-14A7-4B87-8BAA-BD29D4DB8FDE}"/>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14900"/>
          <a:stretch>
            <a:fillRect/>
          </a:stretch>
        </p:blipFill>
        <p:spPr bwMode="auto">
          <a:xfrm>
            <a:off x="4346801" y="3949318"/>
            <a:ext cx="411304" cy="3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kstfelt 23">
            <a:extLst>
              <a:ext uri="{FF2B5EF4-FFF2-40B4-BE49-F238E27FC236}">
                <a16:creationId xmlns:a16="http://schemas.microsoft.com/office/drawing/2014/main" id="{32F1DBF7-9F65-4D47-8FE6-AAF0BEAAB423}"/>
              </a:ext>
            </a:extLst>
          </p:cNvPr>
          <p:cNvSpPr txBox="1"/>
          <p:nvPr/>
        </p:nvSpPr>
        <p:spPr>
          <a:xfrm>
            <a:off x="5125045" y="1989813"/>
            <a:ext cx="3783060" cy="706347"/>
          </a:xfrm>
          <a:prstGeom prst="rect">
            <a:avLst/>
          </a:prstGeom>
          <a:noFill/>
        </p:spPr>
        <p:txBody>
          <a:bodyPr wrap="square" rtlCol="0">
            <a:spAutoFit/>
          </a:bodyPr>
          <a:lstStyle/>
          <a:p>
            <a:pPr>
              <a:lnSpc>
                <a:spcPct val="90000"/>
              </a:lnSpc>
              <a:spcBef>
                <a:spcPct val="20000"/>
              </a:spcBef>
            </a:pPr>
            <a:r>
              <a:rPr lang="da-DK" sz="105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Undersøgelsen er foretaget som telefonundersøgelse</a:t>
            </a:r>
          </a:p>
          <a:p>
            <a:pPr>
              <a:lnSpc>
                <a:spcPct val="90000"/>
              </a:lnSpc>
              <a:spcBef>
                <a:spcPct val="20000"/>
              </a:spcBef>
            </a:pPr>
            <a:r>
              <a:rPr lang="da-DK" sz="105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blandt udvalgte boligorganisationer. Undersøgelsens spørgsmål omhandlende ”Den kriminelle fødekæde” og ”Samarbejdet med Politiet” i de udvalgte.</a:t>
            </a:r>
          </a:p>
        </p:txBody>
      </p:sp>
      <p:sp>
        <p:nvSpPr>
          <p:cNvPr id="26" name="Tekstfelt 25">
            <a:extLst>
              <a:ext uri="{FF2B5EF4-FFF2-40B4-BE49-F238E27FC236}">
                <a16:creationId xmlns:a16="http://schemas.microsoft.com/office/drawing/2014/main" id="{9BA30711-2728-4D54-81C9-D78F2A468EF3}"/>
              </a:ext>
            </a:extLst>
          </p:cNvPr>
          <p:cNvSpPr txBox="1"/>
          <p:nvPr/>
        </p:nvSpPr>
        <p:spPr>
          <a:xfrm>
            <a:off x="5129907" y="3045445"/>
            <a:ext cx="3783060" cy="819455"/>
          </a:xfrm>
          <a:prstGeom prst="rect">
            <a:avLst/>
          </a:prstGeom>
          <a:noFill/>
        </p:spPr>
        <p:txBody>
          <a:bodyPr wrap="square" rtlCol="0">
            <a:spAutoFit/>
          </a:bodyPr>
          <a:lstStyle/>
          <a:p>
            <a:pPr>
              <a:lnSpc>
                <a:spcPct val="90000"/>
              </a:lnSpc>
              <a:spcBef>
                <a:spcPct val="20000"/>
              </a:spcBef>
            </a:pPr>
            <a:r>
              <a:rPr lang="da-DK" sz="105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Målgruppen for undersøgelsen er alle boligorganisationer, som står opført på Justitsministeriets liste over særligt udsatte område pr. 1.dec. 2023. 17 områder/ bolig-organisationer blev kontaktet, hvoraf det lykkes at lave interview med alle.</a:t>
            </a:r>
          </a:p>
        </p:txBody>
      </p:sp>
      <p:sp>
        <p:nvSpPr>
          <p:cNvPr id="28" name="Tekstfelt 27">
            <a:extLst>
              <a:ext uri="{FF2B5EF4-FFF2-40B4-BE49-F238E27FC236}">
                <a16:creationId xmlns:a16="http://schemas.microsoft.com/office/drawing/2014/main" id="{2BEF634A-4A92-4DAE-BE9F-80720BDE4B99}"/>
              </a:ext>
            </a:extLst>
          </p:cNvPr>
          <p:cNvSpPr txBox="1"/>
          <p:nvPr/>
        </p:nvSpPr>
        <p:spPr>
          <a:xfrm>
            <a:off x="5125045" y="4270250"/>
            <a:ext cx="3783060" cy="253916"/>
          </a:xfrm>
          <a:prstGeom prst="rect">
            <a:avLst/>
          </a:prstGeom>
          <a:noFill/>
        </p:spPr>
        <p:txBody>
          <a:bodyPr wrap="square" rtlCol="0">
            <a:spAutoFit/>
          </a:bodyPr>
          <a:lstStyle/>
          <a:p>
            <a:r>
              <a:rPr lang="da-DK" sz="105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Dataindsamling er foretaget fra d. 7.11 – 3.1 2025.</a:t>
            </a:r>
          </a:p>
        </p:txBody>
      </p:sp>
      <p:sp>
        <p:nvSpPr>
          <p:cNvPr id="30" name="Tekstfelt 29">
            <a:extLst>
              <a:ext uri="{FF2B5EF4-FFF2-40B4-BE49-F238E27FC236}">
                <a16:creationId xmlns:a16="http://schemas.microsoft.com/office/drawing/2014/main" id="{C881FCCC-C48E-4C11-A1CA-DDFC9AC144C6}"/>
              </a:ext>
            </a:extLst>
          </p:cNvPr>
          <p:cNvSpPr txBox="1"/>
          <p:nvPr/>
        </p:nvSpPr>
        <p:spPr>
          <a:xfrm>
            <a:off x="5128887" y="5053614"/>
            <a:ext cx="3783060" cy="253916"/>
          </a:xfrm>
          <a:prstGeom prst="rect">
            <a:avLst/>
          </a:prstGeom>
          <a:noFill/>
        </p:spPr>
        <p:txBody>
          <a:bodyPr wrap="square" rtlCol="0">
            <a:spAutoFit/>
          </a:bodyPr>
          <a:lstStyle/>
          <a:p>
            <a:r>
              <a:rPr lang="da-DK" sz="105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Data er ikke vægtet.</a:t>
            </a:r>
          </a:p>
        </p:txBody>
      </p:sp>
      <p:pic>
        <p:nvPicPr>
          <p:cNvPr id="32" name="Billede 31">
            <a:extLst>
              <a:ext uri="{FF2B5EF4-FFF2-40B4-BE49-F238E27FC236}">
                <a16:creationId xmlns:a16="http://schemas.microsoft.com/office/drawing/2014/main" id="{EB039932-669B-4BC8-AA6B-CF96C036042A}"/>
              </a:ext>
            </a:extLst>
          </p:cNvPr>
          <p:cNvPicPr>
            <a:picLocks noChangeAspect="1"/>
          </p:cNvPicPr>
          <p:nvPr/>
        </p:nvPicPr>
        <p:blipFill>
          <a:blip r:embed="rId7"/>
          <a:stretch>
            <a:fillRect/>
          </a:stretch>
        </p:blipFill>
        <p:spPr>
          <a:xfrm rot="5400000">
            <a:off x="-143305" y="2301467"/>
            <a:ext cx="4787299" cy="1764945"/>
          </a:xfrm>
          <a:prstGeom prst="rect">
            <a:avLst/>
          </a:prstGeom>
        </p:spPr>
      </p:pic>
      <p:pic>
        <p:nvPicPr>
          <p:cNvPr id="3" name="Billede 2">
            <a:extLst>
              <a:ext uri="{FF2B5EF4-FFF2-40B4-BE49-F238E27FC236}">
                <a16:creationId xmlns:a16="http://schemas.microsoft.com/office/drawing/2014/main" id="{528166E3-B07E-46B3-59C0-27E61DABB572}"/>
              </a:ext>
            </a:extLst>
          </p:cNvPr>
          <p:cNvPicPr>
            <a:picLocks noChangeAspect="1"/>
          </p:cNvPicPr>
          <p:nvPr/>
        </p:nvPicPr>
        <p:blipFill rotWithShape="1">
          <a:blip r:embed="rId8"/>
          <a:srcRect l="16034" t="15033" r="12795" b="28464"/>
          <a:stretch/>
        </p:blipFill>
        <p:spPr>
          <a:xfrm>
            <a:off x="5183841" y="1681943"/>
            <a:ext cx="813548" cy="364287"/>
          </a:xfrm>
          <a:prstGeom prst="rect">
            <a:avLst/>
          </a:prstGeom>
        </p:spPr>
      </p:pic>
      <p:pic>
        <p:nvPicPr>
          <p:cNvPr id="4" name="Billede 3">
            <a:extLst>
              <a:ext uri="{FF2B5EF4-FFF2-40B4-BE49-F238E27FC236}">
                <a16:creationId xmlns:a16="http://schemas.microsoft.com/office/drawing/2014/main" id="{E69222A5-1F0F-DC6C-3C97-229709101179}"/>
              </a:ext>
            </a:extLst>
          </p:cNvPr>
          <p:cNvPicPr>
            <a:picLocks noChangeAspect="1"/>
          </p:cNvPicPr>
          <p:nvPr/>
        </p:nvPicPr>
        <p:blipFill rotWithShape="1">
          <a:blip r:embed="rId9"/>
          <a:srcRect l="4986" t="13950" r="4661" b="32919"/>
          <a:stretch/>
        </p:blipFill>
        <p:spPr>
          <a:xfrm>
            <a:off x="5129908" y="2721812"/>
            <a:ext cx="2292869" cy="342534"/>
          </a:xfrm>
          <a:prstGeom prst="rect">
            <a:avLst/>
          </a:prstGeom>
        </p:spPr>
      </p:pic>
      <p:pic>
        <p:nvPicPr>
          <p:cNvPr id="9" name="Billede 8">
            <a:extLst>
              <a:ext uri="{FF2B5EF4-FFF2-40B4-BE49-F238E27FC236}">
                <a16:creationId xmlns:a16="http://schemas.microsoft.com/office/drawing/2014/main" id="{41E5D6FD-D81E-7EFD-A14F-DA1A2A84B924}"/>
              </a:ext>
            </a:extLst>
          </p:cNvPr>
          <p:cNvPicPr>
            <a:picLocks noChangeAspect="1"/>
          </p:cNvPicPr>
          <p:nvPr/>
        </p:nvPicPr>
        <p:blipFill rotWithShape="1">
          <a:blip r:embed="rId10"/>
          <a:srcRect l="7175" t="20749" r="8255" b="35271"/>
          <a:stretch/>
        </p:blipFill>
        <p:spPr>
          <a:xfrm>
            <a:off x="5125045" y="3970771"/>
            <a:ext cx="1376608" cy="283542"/>
          </a:xfrm>
          <a:prstGeom prst="rect">
            <a:avLst/>
          </a:prstGeom>
        </p:spPr>
      </p:pic>
      <p:pic>
        <p:nvPicPr>
          <p:cNvPr id="10" name="Billede 9">
            <a:extLst>
              <a:ext uri="{FF2B5EF4-FFF2-40B4-BE49-F238E27FC236}">
                <a16:creationId xmlns:a16="http://schemas.microsoft.com/office/drawing/2014/main" id="{CA78FC2D-D259-83DE-7601-41A55986EA6E}"/>
              </a:ext>
            </a:extLst>
          </p:cNvPr>
          <p:cNvPicPr>
            <a:picLocks noChangeAspect="1"/>
          </p:cNvPicPr>
          <p:nvPr/>
        </p:nvPicPr>
        <p:blipFill rotWithShape="1">
          <a:blip r:embed="rId11"/>
          <a:srcRect l="9045" t="23592" r="10825" b="32428"/>
          <a:stretch/>
        </p:blipFill>
        <p:spPr>
          <a:xfrm>
            <a:off x="5129907" y="4768560"/>
            <a:ext cx="1102805" cy="283543"/>
          </a:xfrm>
          <a:prstGeom prst="rect">
            <a:avLst/>
          </a:prstGeom>
        </p:spPr>
      </p:pic>
      <p:pic>
        <p:nvPicPr>
          <p:cNvPr id="2" name="Billede 1">
            <a:extLst>
              <a:ext uri="{FF2B5EF4-FFF2-40B4-BE49-F238E27FC236}">
                <a16:creationId xmlns:a16="http://schemas.microsoft.com/office/drawing/2014/main" id="{F9A9A18D-7B06-4142-9BCD-13725E43718A}"/>
              </a:ext>
            </a:extLst>
          </p:cNvPr>
          <p:cNvPicPr>
            <a:picLocks noChangeAspect="1"/>
          </p:cNvPicPr>
          <p:nvPr/>
        </p:nvPicPr>
        <p:blipFill rotWithShape="1">
          <a:blip r:embed="rId12"/>
          <a:srcRect l="7698" t="15460" r="6491" b="28032"/>
          <a:stretch/>
        </p:blipFill>
        <p:spPr>
          <a:xfrm>
            <a:off x="4216512" y="948746"/>
            <a:ext cx="2479743" cy="501258"/>
          </a:xfrm>
          <a:prstGeom prst="rect">
            <a:avLst/>
          </a:prstGeom>
        </p:spPr>
      </p:pic>
    </p:spTree>
    <p:extLst>
      <p:ext uri="{BB962C8B-B14F-4D97-AF65-F5344CB8AC3E}">
        <p14:creationId xmlns:p14="http://schemas.microsoft.com/office/powerpoint/2010/main" val="3576492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C96E94B-7DFF-4F85-BF6E-E1C059320AE6}"/>
              </a:ext>
            </a:extLst>
          </p:cNvPr>
          <p:cNvPicPr>
            <a:picLocks noChangeAspect="1"/>
          </p:cNvPicPr>
          <p:nvPr/>
        </p:nvPicPr>
        <p:blipFill>
          <a:blip r:embed="rId2"/>
          <a:stretch>
            <a:fillRect/>
          </a:stretch>
        </p:blipFill>
        <p:spPr>
          <a:xfrm>
            <a:off x="4572" y="857250"/>
            <a:ext cx="9134857" cy="5143500"/>
          </a:xfrm>
          <a:prstGeom prst="rect">
            <a:avLst/>
          </a:prstGeom>
        </p:spPr>
      </p:pic>
      <p:pic>
        <p:nvPicPr>
          <p:cNvPr id="3" name="Billede 2">
            <a:extLst>
              <a:ext uri="{FF2B5EF4-FFF2-40B4-BE49-F238E27FC236}">
                <a16:creationId xmlns:a16="http://schemas.microsoft.com/office/drawing/2014/main" id="{8A0313D9-D4A2-377B-D110-0CA741C2AC1B}"/>
              </a:ext>
            </a:extLst>
          </p:cNvPr>
          <p:cNvPicPr>
            <a:picLocks noChangeAspect="1"/>
          </p:cNvPicPr>
          <p:nvPr/>
        </p:nvPicPr>
        <p:blipFill rotWithShape="1">
          <a:blip r:embed="rId3"/>
          <a:srcRect l="10621" t="22581" r="9782" b="30267"/>
          <a:stretch/>
        </p:blipFill>
        <p:spPr>
          <a:xfrm>
            <a:off x="5089712" y="3694579"/>
            <a:ext cx="3832412" cy="907676"/>
          </a:xfrm>
          <a:prstGeom prst="rect">
            <a:avLst/>
          </a:prstGeom>
        </p:spPr>
      </p:pic>
    </p:spTree>
    <p:extLst>
      <p:ext uri="{BB962C8B-B14F-4D97-AF65-F5344CB8AC3E}">
        <p14:creationId xmlns:p14="http://schemas.microsoft.com/office/powerpoint/2010/main" val="1116716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04470702-DD8A-47C8-A467-7DE731207184}"/>
              </a:ext>
            </a:extLst>
          </p:cNvPr>
          <p:cNvSpPr/>
          <p:nvPr/>
        </p:nvSpPr>
        <p:spPr>
          <a:xfrm>
            <a:off x="133272" y="1044875"/>
            <a:ext cx="1476098" cy="475531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35" name="Tekstfelt 34">
            <a:extLst>
              <a:ext uri="{FF2B5EF4-FFF2-40B4-BE49-F238E27FC236}">
                <a16:creationId xmlns:a16="http://schemas.microsoft.com/office/drawing/2014/main" id="{938C849F-D771-4BE5-9594-1281968115BE}"/>
              </a:ext>
            </a:extLst>
          </p:cNvPr>
          <p:cNvSpPr txBox="1"/>
          <p:nvPr/>
        </p:nvSpPr>
        <p:spPr>
          <a:xfrm>
            <a:off x="192129" y="1766631"/>
            <a:ext cx="1042273" cy="253916"/>
          </a:xfrm>
          <a:prstGeom prst="rect">
            <a:avLst/>
          </a:prstGeom>
          <a:noFill/>
        </p:spPr>
        <p:txBody>
          <a:bodyPr wrap="none" rtlCol="0">
            <a:spAutoFit/>
          </a:bodyPr>
          <a:lstStyle/>
          <a:p>
            <a:r>
              <a:rPr lang="da-DK" sz="1050" dirty="0">
                <a:solidFill>
                  <a:schemeClr val="bg1"/>
                </a:solidFill>
                <a:latin typeface="Bahnschrift Light Condensed" panose="020B0502040204020203" pitchFamily="34" charset="0"/>
              </a:rPr>
              <a:t>STIKPRØVEANALYSE</a:t>
            </a:r>
          </a:p>
        </p:txBody>
      </p:sp>
      <p:sp>
        <p:nvSpPr>
          <p:cNvPr id="36" name="Tekstfelt 35">
            <a:extLst>
              <a:ext uri="{FF2B5EF4-FFF2-40B4-BE49-F238E27FC236}">
                <a16:creationId xmlns:a16="http://schemas.microsoft.com/office/drawing/2014/main" id="{F0B7D3CC-FAEB-4000-85FE-21C8875B5701}"/>
              </a:ext>
            </a:extLst>
          </p:cNvPr>
          <p:cNvSpPr txBox="1"/>
          <p:nvPr/>
        </p:nvSpPr>
        <p:spPr>
          <a:xfrm>
            <a:off x="200005" y="2000383"/>
            <a:ext cx="1405049" cy="3244863"/>
          </a:xfrm>
          <a:prstGeom prst="rect">
            <a:avLst/>
          </a:prstGeom>
          <a:noFill/>
        </p:spPr>
        <p:txBody>
          <a:bodyPr wrap="square" rtlCol="0">
            <a:spAutoFit/>
          </a:bodyPr>
          <a:lstStyle/>
          <a:p>
            <a:r>
              <a:rPr lang="da-DK" sz="788" dirty="0">
                <a:solidFill>
                  <a:schemeClr val="bg1"/>
                </a:solidFill>
                <a:latin typeface="Arial Nova Cond Light" panose="020B0604020202020204" pitchFamily="34" charset="0"/>
              </a:rPr>
              <a:t>I langt de fleste studier er det af praktiske og økonomiske årsager ikke muligt at interviewe alle personer i den population, man ønsker at undersøge. Derfor foretages markedsanalyser som stikprøveundersøgelser, hvor få personer repræsenterer mange personer.</a:t>
            </a:r>
          </a:p>
          <a:p>
            <a:endParaRPr lang="da-DK" sz="788" dirty="0">
              <a:solidFill>
                <a:schemeClr val="bg1"/>
              </a:solidFill>
              <a:latin typeface="Arial Nova Cond Light" panose="020B0604020202020204" pitchFamily="34" charset="0"/>
            </a:endParaRPr>
          </a:p>
          <a:p>
            <a:r>
              <a:rPr lang="da-DK" sz="788" dirty="0">
                <a:solidFill>
                  <a:schemeClr val="bg1"/>
                </a:solidFill>
                <a:latin typeface="Arial Nova Cond Light" panose="020B0604020202020204" pitchFamily="34" charset="0"/>
              </a:rPr>
              <a:t>Hvis en stikprøveundersøgelse skal være brugbar, er det derfor af afgørende betydning, at stikprøven er repræsentativ - at de få svarer på samme måde, som de mange ville have gjort. Vi gør tre ting for at sikre den størst mulige repræsentativitet. Vi tager et stort sample, vi udvælger tilfældigt og vi vægter de indkomne besvarelser. Derved sikrer vi, at svarene i undersøgelsen med meget stor sikkerhed er de samme, som de ville have været, hvis vi havde spurgt hele populationen.</a:t>
            </a:r>
          </a:p>
        </p:txBody>
      </p:sp>
      <p:pic>
        <p:nvPicPr>
          <p:cNvPr id="33" name="Billede 32">
            <a:extLst>
              <a:ext uri="{FF2B5EF4-FFF2-40B4-BE49-F238E27FC236}">
                <a16:creationId xmlns:a16="http://schemas.microsoft.com/office/drawing/2014/main" id="{9FC52B72-6FC6-4F8C-B0FE-7717E707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01" y="5080098"/>
            <a:ext cx="789662" cy="640802"/>
          </a:xfrm>
          <a:prstGeom prst="rect">
            <a:avLst/>
          </a:prstGeom>
        </p:spPr>
      </p:pic>
      <p:pic>
        <p:nvPicPr>
          <p:cNvPr id="26" name="Billede 25">
            <a:extLst>
              <a:ext uri="{FF2B5EF4-FFF2-40B4-BE49-F238E27FC236}">
                <a16:creationId xmlns:a16="http://schemas.microsoft.com/office/drawing/2014/main" id="{8AAAE70F-0E72-4CBE-9F73-2308C9B06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12" y="1130159"/>
            <a:ext cx="665033" cy="561923"/>
          </a:xfrm>
          <a:prstGeom prst="rect">
            <a:avLst/>
          </a:prstGeom>
        </p:spPr>
      </p:pic>
      <p:graphicFrame>
        <p:nvGraphicFramePr>
          <p:cNvPr id="3" name="Tabel 2">
            <a:extLst>
              <a:ext uri="{FF2B5EF4-FFF2-40B4-BE49-F238E27FC236}">
                <a16:creationId xmlns:a16="http://schemas.microsoft.com/office/drawing/2014/main" id="{FF6DBE72-1B46-9228-F4E4-F1E7F1C601DE}"/>
              </a:ext>
            </a:extLst>
          </p:cNvPr>
          <p:cNvGraphicFramePr>
            <a:graphicFrameLocks noGrp="1"/>
          </p:cNvGraphicFramePr>
          <p:nvPr/>
        </p:nvGraphicFramePr>
        <p:xfrm>
          <a:off x="2020609" y="1831107"/>
          <a:ext cx="5131306" cy="2702951"/>
        </p:xfrm>
        <a:graphic>
          <a:graphicData uri="http://schemas.openxmlformats.org/drawingml/2006/table">
            <a:tbl>
              <a:tblPr/>
              <a:tblGrid>
                <a:gridCol w="667034">
                  <a:extLst>
                    <a:ext uri="{9D8B030D-6E8A-4147-A177-3AD203B41FA5}">
                      <a16:colId xmlns:a16="http://schemas.microsoft.com/office/drawing/2014/main" val="211925533"/>
                    </a:ext>
                  </a:extLst>
                </a:gridCol>
                <a:gridCol w="2098382">
                  <a:extLst>
                    <a:ext uri="{9D8B030D-6E8A-4147-A177-3AD203B41FA5}">
                      <a16:colId xmlns:a16="http://schemas.microsoft.com/office/drawing/2014/main" val="1048959305"/>
                    </a:ext>
                  </a:extLst>
                </a:gridCol>
                <a:gridCol w="2365890">
                  <a:extLst>
                    <a:ext uri="{9D8B030D-6E8A-4147-A177-3AD203B41FA5}">
                      <a16:colId xmlns:a16="http://schemas.microsoft.com/office/drawing/2014/main" val="1884450685"/>
                    </a:ext>
                  </a:extLst>
                </a:gridCol>
              </a:tblGrid>
              <a:tr h="149748">
                <a:tc>
                  <a:txBody>
                    <a:bodyPr/>
                    <a:lstStyle/>
                    <a:p>
                      <a:pPr algn="ctr" fontAlgn="b"/>
                      <a:r>
                        <a:rPr lang="da-DK" sz="800" b="1" i="0" u="none" strike="noStrike" dirty="0">
                          <a:solidFill>
                            <a:srgbClr val="000000"/>
                          </a:solidFill>
                          <a:effectLst/>
                          <a:latin typeface="Aptos Narrow" panose="020B0004020202020204" pitchFamily="34" charset="0"/>
                        </a:rPr>
                        <a:t>Nr.</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1" i="0" u="none" strike="noStrike" dirty="0">
                          <a:solidFill>
                            <a:srgbClr val="000000"/>
                          </a:solidFill>
                          <a:effectLst/>
                          <a:latin typeface="Aptos Narrow" panose="020B0004020202020204" pitchFamily="34" charset="0"/>
                        </a:rPr>
                        <a:t>Område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1" i="0" u="none" strike="noStrike" dirty="0">
                          <a:solidFill>
                            <a:srgbClr val="000000"/>
                          </a:solidFill>
                          <a:effectLst/>
                          <a:latin typeface="Aptos Narrow" panose="020B0004020202020204" pitchFamily="34" charset="0"/>
                        </a:rPr>
                        <a:t>Boligorganisation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998988"/>
                  </a:ext>
                </a:extLst>
              </a:tr>
              <a:tr h="157235">
                <a:tc>
                  <a:txBody>
                    <a:bodyPr/>
                    <a:lstStyle/>
                    <a:p>
                      <a:pPr algn="ctr" fontAlgn="b"/>
                      <a:r>
                        <a:rPr lang="da-DK" sz="800" b="0" i="0" u="none" strike="noStrike" dirty="0">
                          <a:solidFill>
                            <a:srgbClr val="000000"/>
                          </a:solidFill>
                          <a:effectLst/>
                          <a:latin typeface="Aptos Narrow" panose="020B0004020202020204" pitchFamily="34" charset="0"/>
                        </a:rPr>
                        <a:t>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Bispehaven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Østjysk Bolig adm.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293072"/>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Gellerupparken / Toves høj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Brabrand Boligforening</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5711243"/>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Herredsvang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AAB Aarhus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9834262"/>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Korskærparken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Boligkontoret Fredericia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2052489"/>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Skovparken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Boligselskabet Kolding</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9315814"/>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Sundparken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Andelsboligforeningen Odinsgaard</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7553515"/>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Finlandsparken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AAB Vejle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5547801"/>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Stengårdsvej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Boligforeningen Ungdomsbo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2166436"/>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Hedelundgårdparken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DAB</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8771995"/>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Vollsmose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FAB</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1232364"/>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11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Ringparken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FOB</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5922683"/>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12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Motalavej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BoligKorsør</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6708557"/>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Sydbyen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Slagelse Boligselskab</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016420"/>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Høje Gladsaxe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KAB</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540645"/>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15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Nørrebro / Mjølnerparken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Bovita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5333739"/>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Remisevænget / Hørgården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KAB</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0864374"/>
                  </a:ext>
                </a:extLst>
              </a:tr>
              <a:tr h="149748">
                <a:tc>
                  <a:txBody>
                    <a:bodyPr/>
                    <a:lstStyle/>
                    <a:p>
                      <a:pPr algn="ctr" fontAlgn="b"/>
                      <a:r>
                        <a:rPr lang="da-DK" sz="800" b="0" i="0" u="none" strike="noStrike" dirty="0">
                          <a:solidFill>
                            <a:srgbClr val="000000"/>
                          </a:solidFill>
                          <a:effectLst/>
                          <a:latin typeface="Aptos Narrow" panose="020B0004020202020204" pitchFamily="34" charset="0"/>
                        </a:rPr>
                        <a:t>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Holmbldsgade / Støberigården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a-DK" sz="800" b="0" i="0" u="none" strike="noStrike" dirty="0">
                          <a:solidFill>
                            <a:srgbClr val="000000"/>
                          </a:solidFill>
                          <a:effectLst/>
                          <a:latin typeface="Aptos Narrow" panose="020B0004020202020204" pitchFamily="34" charset="0"/>
                        </a:rPr>
                        <a:t>Vibo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431610"/>
                  </a:ext>
                </a:extLst>
              </a:tr>
            </a:tbl>
          </a:graphicData>
        </a:graphic>
      </p:graphicFrame>
      <p:sp>
        <p:nvSpPr>
          <p:cNvPr id="4" name="Tekstfelt 3">
            <a:extLst>
              <a:ext uri="{FF2B5EF4-FFF2-40B4-BE49-F238E27FC236}">
                <a16:creationId xmlns:a16="http://schemas.microsoft.com/office/drawing/2014/main" id="{07C82FA5-0958-400E-D93E-30278BF50C26}"/>
              </a:ext>
            </a:extLst>
          </p:cNvPr>
          <p:cNvSpPr txBox="1"/>
          <p:nvPr/>
        </p:nvSpPr>
        <p:spPr>
          <a:xfrm>
            <a:off x="2132319" y="1130159"/>
            <a:ext cx="5019596" cy="300082"/>
          </a:xfrm>
          <a:prstGeom prst="rect">
            <a:avLst/>
          </a:prstGeom>
          <a:noFill/>
        </p:spPr>
        <p:txBody>
          <a:bodyPr wrap="square" rtlCol="0">
            <a:spAutoFit/>
          </a:bodyPr>
          <a:lstStyle/>
          <a:p>
            <a:r>
              <a:rPr lang="da-DK" sz="1350" dirty="0"/>
              <a:t>Nedenstående Boligorganisationer har deltaget i undersøgelsen.</a:t>
            </a:r>
          </a:p>
        </p:txBody>
      </p:sp>
    </p:spTree>
    <p:extLst>
      <p:ext uri="{BB962C8B-B14F-4D97-AF65-F5344CB8AC3E}">
        <p14:creationId xmlns:p14="http://schemas.microsoft.com/office/powerpoint/2010/main" val="153052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boks 12"/>
          <p:cNvSpPr txBox="1"/>
          <p:nvPr/>
        </p:nvSpPr>
        <p:spPr>
          <a:xfrm>
            <a:off x="1187624" y="1052736"/>
            <a:ext cx="6840760" cy="4401205"/>
          </a:xfrm>
          <a:prstGeom prst="rect">
            <a:avLst/>
          </a:prstGeom>
          <a:noFill/>
        </p:spPr>
        <p:txBody>
          <a:bodyPr wrap="square" rtlCol="0">
            <a:spAutoFit/>
          </a:bodyPr>
          <a:lstStyle/>
          <a:p>
            <a:endParaRPr lang="da-DK" sz="3200" dirty="0">
              <a:solidFill>
                <a:schemeClr val="tx1">
                  <a:lumMod val="65000"/>
                  <a:lumOff val="35000"/>
                </a:schemeClr>
              </a:solidFill>
              <a:latin typeface="Tahoma" pitchFamily="34" charset="0"/>
              <a:ea typeface="Tahoma" pitchFamily="34" charset="0"/>
              <a:cs typeface="Tahoma" pitchFamily="34" charset="0"/>
            </a:endParaRPr>
          </a:p>
          <a:p>
            <a:endParaRPr lang="da-DK" sz="3200" dirty="0">
              <a:solidFill>
                <a:schemeClr val="tx1">
                  <a:lumMod val="65000"/>
                  <a:lumOff val="35000"/>
                </a:schemeClr>
              </a:solidFill>
              <a:latin typeface="Tahoma" pitchFamily="34" charset="0"/>
              <a:ea typeface="Tahoma" pitchFamily="34" charset="0"/>
              <a:cs typeface="Tahoma" pitchFamily="34" charset="0"/>
            </a:endParaRPr>
          </a:p>
          <a:p>
            <a:endParaRPr lang="da-DK" sz="3200" dirty="0">
              <a:solidFill>
                <a:schemeClr val="tx1">
                  <a:lumMod val="65000"/>
                  <a:lumOff val="35000"/>
                </a:schemeClr>
              </a:solidFill>
              <a:latin typeface="Tahoma" pitchFamily="34" charset="0"/>
              <a:ea typeface="Tahoma" pitchFamily="34" charset="0"/>
              <a:cs typeface="Tahoma" pitchFamily="34" charset="0"/>
            </a:endParaRPr>
          </a:p>
          <a:p>
            <a:r>
              <a:rPr lang="da-DK" sz="3200" dirty="0">
                <a:solidFill>
                  <a:schemeClr val="tx1">
                    <a:lumMod val="65000"/>
                    <a:lumOff val="35000"/>
                  </a:schemeClr>
                </a:solidFill>
                <a:latin typeface="Tahoma" pitchFamily="34" charset="0"/>
                <a:ea typeface="Tahoma" pitchFamily="34" charset="0"/>
                <a:cs typeface="Tahoma" pitchFamily="34" charset="0"/>
              </a:rPr>
              <a:t>Del.1 – Den kriminelle fødekæde</a:t>
            </a:r>
          </a:p>
          <a:p>
            <a:endParaRPr lang="da-DK" sz="4400" dirty="0">
              <a:solidFill>
                <a:schemeClr val="tx1">
                  <a:lumMod val="65000"/>
                  <a:lumOff val="35000"/>
                </a:schemeClr>
              </a:solidFill>
              <a:latin typeface="Tahoma" pitchFamily="34" charset="0"/>
              <a:ea typeface="Tahoma" pitchFamily="34" charset="0"/>
              <a:cs typeface="Tahoma" pitchFamily="34" charset="0"/>
            </a:endParaRPr>
          </a:p>
          <a:p>
            <a:endParaRPr lang="da-DK" sz="2000" dirty="0">
              <a:solidFill>
                <a:schemeClr val="tx1">
                  <a:lumMod val="65000"/>
                  <a:lumOff val="35000"/>
                </a:schemeClr>
              </a:solidFill>
              <a:latin typeface="Tahoma" pitchFamily="34" charset="0"/>
              <a:ea typeface="Tahoma" pitchFamily="34" charset="0"/>
              <a:cs typeface="Tahoma" pitchFamily="34" charset="0"/>
            </a:endParaRPr>
          </a:p>
          <a:p>
            <a:endParaRPr lang="da-DK" sz="4400" dirty="0">
              <a:solidFill>
                <a:schemeClr val="tx1">
                  <a:lumMod val="65000"/>
                  <a:lumOff val="35000"/>
                </a:schemeClr>
              </a:solidFill>
              <a:latin typeface="Tahoma" pitchFamily="34" charset="0"/>
              <a:ea typeface="Tahoma" pitchFamily="34" charset="0"/>
              <a:cs typeface="Tahoma" pitchFamily="34" charset="0"/>
            </a:endParaRPr>
          </a:p>
          <a:p>
            <a:endParaRPr lang="da-DK" sz="4400" dirty="0">
              <a:solidFill>
                <a:schemeClr val="tx1">
                  <a:lumMod val="65000"/>
                  <a:lumOff val="35000"/>
                </a:schemeClr>
              </a:solidFill>
              <a:latin typeface="Tahoma" pitchFamily="34" charset="0"/>
              <a:ea typeface="Tahoma" pitchFamily="34" charset="0"/>
              <a:cs typeface="Tahoma" pitchFamily="34" charset="0"/>
            </a:endParaRPr>
          </a:p>
        </p:txBody>
      </p:sp>
      <p:pic>
        <p:nvPicPr>
          <p:cNvPr id="2" name="Billede 1"/>
          <p:cNvPicPr>
            <a:picLocks noChangeAspect="1"/>
          </p:cNvPicPr>
          <p:nvPr/>
        </p:nvPicPr>
        <p:blipFill rotWithShape="1">
          <a:blip r:embed="rId2" cstate="print">
            <a:extLst>
              <a:ext uri="{28A0092B-C50C-407E-A947-70E740481C1C}">
                <a14:useLocalDpi xmlns:a14="http://schemas.microsoft.com/office/drawing/2010/main" val="0"/>
              </a:ext>
            </a:extLst>
          </a:blip>
          <a:srcRect t="-15616" b="1"/>
          <a:stretch/>
        </p:blipFill>
        <p:spPr>
          <a:xfrm>
            <a:off x="4860032" y="2938509"/>
            <a:ext cx="3140968" cy="3631459"/>
          </a:xfrm>
          <a:prstGeom prst="rect">
            <a:avLst/>
          </a:prstGeom>
          <a:effectLst>
            <a:softEdge rad="215900"/>
          </a:effec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865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EE4EA91-FEFB-A187-2337-36183BA06487}"/>
              </a:ext>
            </a:extLst>
          </p:cNvPr>
          <p:cNvPicPr>
            <a:picLocks noChangeAspect="1"/>
          </p:cNvPicPr>
          <p:nvPr/>
        </p:nvPicPr>
        <p:blipFill rotWithShape="1">
          <a:blip r:embed="rId2"/>
          <a:srcRect t="561" r="6959"/>
          <a:stretch/>
        </p:blipFill>
        <p:spPr>
          <a:xfrm>
            <a:off x="-11917" y="857250"/>
            <a:ext cx="3595558" cy="5143500"/>
          </a:xfrm>
          <a:prstGeom prst="rect">
            <a:avLst/>
          </a:prstGeom>
        </p:spPr>
      </p:pic>
      <p:sp>
        <p:nvSpPr>
          <p:cNvPr id="60" name="Tekstfelt 59">
            <a:extLst>
              <a:ext uri="{FF2B5EF4-FFF2-40B4-BE49-F238E27FC236}">
                <a16:creationId xmlns:a16="http://schemas.microsoft.com/office/drawing/2014/main" id="{A10ABE24-FB2A-F432-9D5D-B266C13F35B2}"/>
              </a:ext>
            </a:extLst>
          </p:cNvPr>
          <p:cNvSpPr txBox="1"/>
          <p:nvPr/>
        </p:nvSpPr>
        <p:spPr>
          <a:xfrm>
            <a:off x="5871985" y="2598466"/>
            <a:ext cx="1091966" cy="2389116"/>
          </a:xfrm>
          <a:prstGeom prst="rect">
            <a:avLst/>
          </a:prstGeom>
          <a:noFill/>
        </p:spPr>
        <p:txBody>
          <a:bodyPr wrap="none" rtlCol="0">
            <a:spAutoFit/>
          </a:bodyPr>
          <a:lstStyle/>
          <a:p>
            <a:r>
              <a:rPr lang="da-DK" sz="14925"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2" name="Billede 1">
            <a:extLst>
              <a:ext uri="{FF2B5EF4-FFF2-40B4-BE49-F238E27FC236}">
                <a16:creationId xmlns:a16="http://schemas.microsoft.com/office/drawing/2014/main" id="{086C030A-95CE-8C18-E560-8EB7490E16EB}"/>
              </a:ext>
            </a:extLst>
          </p:cNvPr>
          <p:cNvPicPr>
            <a:picLocks noChangeAspect="1"/>
          </p:cNvPicPr>
          <p:nvPr/>
        </p:nvPicPr>
        <p:blipFill>
          <a:blip r:embed="rId3"/>
          <a:stretch>
            <a:fillRect/>
          </a:stretch>
        </p:blipFill>
        <p:spPr>
          <a:xfrm>
            <a:off x="3948721" y="961810"/>
            <a:ext cx="4640982" cy="1330568"/>
          </a:xfrm>
          <a:prstGeom prst="rect">
            <a:avLst/>
          </a:prstGeom>
        </p:spPr>
      </p:pic>
      <p:pic>
        <p:nvPicPr>
          <p:cNvPr id="4" name="Billede 3">
            <a:extLst>
              <a:ext uri="{FF2B5EF4-FFF2-40B4-BE49-F238E27FC236}">
                <a16:creationId xmlns:a16="http://schemas.microsoft.com/office/drawing/2014/main" id="{A007961B-6D82-5FE4-86D7-3DA019F23F0A}"/>
              </a:ext>
            </a:extLst>
          </p:cNvPr>
          <p:cNvPicPr>
            <a:picLocks noChangeAspect="1"/>
          </p:cNvPicPr>
          <p:nvPr/>
        </p:nvPicPr>
        <p:blipFill rotWithShape="1">
          <a:blip r:embed="rId4"/>
          <a:srcRect l="10326" t="20798" r="9908" b="28953"/>
          <a:stretch/>
        </p:blipFill>
        <p:spPr>
          <a:xfrm>
            <a:off x="50007" y="2885030"/>
            <a:ext cx="3475789" cy="886871"/>
          </a:xfrm>
          <a:prstGeom prst="rect">
            <a:avLst/>
          </a:prstGeom>
        </p:spPr>
      </p:pic>
      <p:sp>
        <p:nvSpPr>
          <p:cNvPr id="6" name="Tekstfelt 5">
            <a:extLst>
              <a:ext uri="{FF2B5EF4-FFF2-40B4-BE49-F238E27FC236}">
                <a16:creationId xmlns:a16="http://schemas.microsoft.com/office/drawing/2014/main" id="{1925A9EB-5EE8-E4DF-25A0-27AE2CA6FBD3}"/>
              </a:ext>
            </a:extLst>
          </p:cNvPr>
          <p:cNvSpPr txBox="1"/>
          <p:nvPr/>
        </p:nvSpPr>
        <p:spPr>
          <a:xfrm>
            <a:off x="3826648" y="1938538"/>
            <a:ext cx="5008070" cy="507831"/>
          </a:xfrm>
          <a:prstGeom prst="rect">
            <a:avLst/>
          </a:prstGeom>
          <a:noFill/>
        </p:spPr>
        <p:txBody>
          <a:bodyPr wrap="square">
            <a:spAutoFit/>
          </a:bodyPr>
          <a:lstStyle/>
          <a:p>
            <a:r>
              <a:rPr lang="da-DK" sz="27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Del.1: Den kriminelle fødekæde</a:t>
            </a:r>
            <a:endParaRPr lang="da-DK" sz="2700" dirty="0"/>
          </a:p>
        </p:txBody>
      </p:sp>
      <p:sp>
        <p:nvSpPr>
          <p:cNvPr id="7" name="Tekstfelt 6">
            <a:extLst>
              <a:ext uri="{FF2B5EF4-FFF2-40B4-BE49-F238E27FC236}">
                <a16:creationId xmlns:a16="http://schemas.microsoft.com/office/drawing/2014/main" id="{BE9E97B3-D35A-BBFA-0362-DB3FC36FD522}"/>
              </a:ext>
            </a:extLst>
          </p:cNvPr>
          <p:cNvSpPr txBox="1"/>
          <p:nvPr/>
        </p:nvSpPr>
        <p:spPr>
          <a:xfrm>
            <a:off x="3890043" y="2423286"/>
            <a:ext cx="4564316" cy="3439403"/>
          </a:xfrm>
          <a:prstGeom prst="rect">
            <a:avLst/>
          </a:prstGeom>
          <a:noFill/>
        </p:spPr>
        <p:txBody>
          <a:bodyPr wrap="square" rtlCol="0">
            <a:spAutoFit/>
          </a:bodyPr>
          <a:lstStyle/>
          <a:p>
            <a:r>
              <a:rPr lang="da-DK" sz="1350" b="1" dirty="0"/>
              <a:t>Intro til emnet:</a:t>
            </a:r>
          </a:p>
          <a:p>
            <a:r>
              <a:rPr lang="da-DK" sz="1200" dirty="0"/>
              <a:t>Der har i et stykke tid i forskellige medier været en del skriverier om kriminelle familier, der bor i almene boligområder.</a:t>
            </a:r>
            <a:br>
              <a:rPr lang="da-DK" sz="1200" dirty="0"/>
            </a:br>
            <a:r>
              <a:rPr lang="da-DK" sz="1200" dirty="0"/>
              <a:t>Ifølge Berlingske Tidende er der eksempler på familier, hvor der er rejst op mod 4.000 sigtelser i mod - og hvor der er unge under den kriminelle lavalder involveret.</a:t>
            </a:r>
            <a:br>
              <a:rPr lang="da-DK" sz="1200" dirty="0"/>
            </a:br>
            <a:br>
              <a:rPr lang="da-DK" sz="1200" dirty="0"/>
            </a:br>
            <a:r>
              <a:rPr lang="da-DK" sz="1200" dirty="0"/>
              <a:t>Fagbladet Boligen, der udgives af BL – Danmarks Almene Boliger, har tidligere skrevet om samme problemstilling, som nu også samler en del politisk bevågenhed.</a:t>
            </a:r>
          </a:p>
          <a:p>
            <a:endParaRPr lang="da-DK" sz="1200" dirty="0"/>
          </a:p>
          <a:p>
            <a:r>
              <a:rPr lang="da-DK" sz="1200" dirty="0"/>
              <a:t>I BL vil vi gerne være rustet til den politiske proces, der følger. Derfor søger vi overblik over, hvor udbredt problemstillingen er. Vi har bedt A &amp; B Analyse om at stille de følgende spørgsmål til de boligorganisationer, der har boliger på Rigspolitiets såkaldte SUB-liste.</a:t>
            </a:r>
            <a:br>
              <a:rPr lang="da-DK" sz="1200" dirty="0"/>
            </a:br>
            <a:br>
              <a:rPr lang="da-DK" sz="1200" dirty="0"/>
            </a:br>
            <a:r>
              <a:rPr lang="da-DK" sz="1200" dirty="0"/>
              <a:t>Undersøgelsen vil være anonym på den måde, at det af materialet ikke vil fremgå hvem, der svarer hvad.</a:t>
            </a:r>
          </a:p>
        </p:txBody>
      </p:sp>
    </p:spTree>
    <p:extLst>
      <p:ext uri="{BB962C8B-B14F-4D97-AF65-F5344CB8AC3E}">
        <p14:creationId xmlns:p14="http://schemas.microsoft.com/office/powerpoint/2010/main" val="860888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0" y="1977753"/>
            <a:ext cx="1437379" cy="669414"/>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bandekriminalitet og kriminelle grupper er et problem i de 17 boligorganisationer.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1678871" y="5720498"/>
            <a:ext cx="7297041"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58,8 % af de adspurgte boligorganisationer mener, at bandekriminalitet og kriminelle grupper er et problem i boligområdet. (n=17)</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31</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4737704D-6ADE-88B9-F858-6A59B16379FE}"/>
              </a:ext>
            </a:extLst>
          </p:cNvPr>
          <p:cNvSpPr/>
          <p:nvPr/>
        </p:nvSpPr>
        <p:spPr>
          <a:xfrm>
            <a:off x="0" y="857250"/>
            <a:ext cx="1520429" cy="1002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 Oplever I, at bandekriminalitet / Kriminelle grupper er et problem I boligområdet?</a:t>
            </a:r>
          </a:p>
        </p:txBody>
      </p:sp>
      <p:graphicFrame>
        <p:nvGraphicFramePr>
          <p:cNvPr id="2" name="Diagram 1">
            <a:extLst>
              <a:ext uri="{FF2B5EF4-FFF2-40B4-BE49-F238E27FC236}">
                <a16:creationId xmlns:a16="http://schemas.microsoft.com/office/drawing/2014/main" id="{61EDE03A-795E-475E-5756-DAE3C0773F98}"/>
              </a:ext>
            </a:extLst>
          </p:cNvPr>
          <p:cNvGraphicFramePr>
            <a:graphicFrameLocks/>
          </p:cNvGraphicFramePr>
          <p:nvPr/>
        </p:nvGraphicFramePr>
        <p:xfrm>
          <a:off x="1678871" y="1211461"/>
          <a:ext cx="6798539" cy="4377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6621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02D67-A44D-7E8E-090B-6815AE8EF34E}"/>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62CDC825-36DB-756E-C51B-D8DD9BD3049B}"/>
              </a:ext>
            </a:extLst>
          </p:cNvPr>
          <p:cNvSpPr txBox="1"/>
          <p:nvPr/>
        </p:nvSpPr>
        <p:spPr>
          <a:xfrm>
            <a:off x="0" y="1977754"/>
            <a:ext cx="1437379" cy="1361911"/>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hvor mange kriminelle grupper, boligorganisationerne har kendskab til i deres område.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kun besvaret af de boligorganisationer, som oplever, at bandekriminalitet og kriminelle grupperinger er et problem i deres område.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D7015AA3-DF12-B785-F387-DBF5F2AC8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B842081A-C747-8949-5E2C-B6D9A97C9F11}"/>
              </a:ext>
            </a:extLst>
          </p:cNvPr>
          <p:cNvSpPr txBox="1"/>
          <p:nvPr/>
        </p:nvSpPr>
        <p:spPr>
          <a:xfrm>
            <a:off x="1678871" y="5720498"/>
            <a:ext cx="7297041"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70 % af de adspurgte boligorganisationer, som har kendskab til, at én kriminel eller flere gruppe opererer i deres boligområde. (n=10)</a:t>
            </a:r>
          </a:p>
        </p:txBody>
      </p:sp>
      <p:sp>
        <p:nvSpPr>
          <p:cNvPr id="13" name="Pladsholder til diasnummer 2">
            <a:extLst>
              <a:ext uri="{FF2B5EF4-FFF2-40B4-BE49-F238E27FC236}">
                <a16:creationId xmlns:a16="http://schemas.microsoft.com/office/drawing/2014/main" id="{48FAA970-FF20-D49E-70DA-A6480CA1FEAB}"/>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32</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37414B5D-E6FC-C3FD-AFE2-9875557E13F5}"/>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868F1276-75C2-D75A-C448-0EEF3C7026E4}"/>
              </a:ext>
            </a:extLst>
          </p:cNvPr>
          <p:cNvSpPr/>
          <p:nvPr/>
        </p:nvSpPr>
        <p:spPr>
          <a:xfrm>
            <a:off x="0" y="857250"/>
            <a:ext cx="1520429" cy="1002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2. Hvor mange bander / Kriminelle grupper har I kendskab til opererer i boligområdet?</a:t>
            </a:r>
          </a:p>
        </p:txBody>
      </p:sp>
      <p:graphicFrame>
        <p:nvGraphicFramePr>
          <p:cNvPr id="4" name="Diagram 3">
            <a:extLst>
              <a:ext uri="{FF2B5EF4-FFF2-40B4-BE49-F238E27FC236}">
                <a16:creationId xmlns:a16="http://schemas.microsoft.com/office/drawing/2014/main" id="{A826CB7A-EFBC-459F-9092-1BB75282455D}"/>
              </a:ext>
            </a:extLst>
          </p:cNvPr>
          <p:cNvGraphicFramePr>
            <a:graphicFrameLocks/>
          </p:cNvGraphicFramePr>
          <p:nvPr/>
        </p:nvGraphicFramePr>
        <p:xfrm>
          <a:off x="1808630" y="1272218"/>
          <a:ext cx="6729762" cy="4316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0093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4EC26-87EB-1DDA-E083-AF0F2C882D5A}"/>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4715C058-7A07-4185-44C3-9F36E78F43C0}"/>
              </a:ext>
            </a:extLst>
          </p:cNvPr>
          <p:cNvSpPr txBox="1"/>
          <p:nvPr/>
        </p:nvSpPr>
        <p:spPr>
          <a:xfrm>
            <a:off x="0" y="1977754"/>
            <a:ext cx="1437379" cy="1246495"/>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hvilke problemer de kriminelle grupper medfører i boligområderne.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kun besvaret af de boligorganisationer, som oplever, at bandekriminalitet og kriminelle grupperinger er et problem i deres område.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CF6AA78A-7C2E-E0EF-B31F-1A206666B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19C666CF-1302-48AF-C65A-C98A1A21967D}"/>
              </a:ext>
            </a:extLst>
          </p:cNvPr>
          <p:cNvSpPr txBox="1"/>
          <p:nvPr/>
        </p:nvSpPr>
        <p:spPr>
          <a:xfrm>
            <a:off x="1673108" y="5644204"/>
            <a:ext cx="7297041" cy="300082"/>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90 % af de adspurgte boligorganisationer, som har kendskab til, at kriminelle grupper i deres områder mener, at disse grupper skaber utryghed med deres adfærd. (n=10)</a:t>
            </a:r>
          </a:p>
        </p:txBody>
      </p:sp>
      <p:sp>
        <p:nvSpPr>
          <p:cNvPr id="13" name="Pladsholder til diasnummer 2">
            <a:extLst>
              <a:ext uri="{FF2B5EF4-FFF2-40B4-BE49-F238E27FC236}">
                <a16:creationId xmlns:a16="http://schemas.microsoft.com/office/drawing/2014/main" id="{2EFDA173-21EE-D255-0359-0053E6CB64DD}"/>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33</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6587F438-FC7A-FE11-4990-CDBF606DF953}"/>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8C4CDED4-23E2-6CA3-A59B-A5A33C25716D}"/>
              </a:ext>
            </a:extLst>
          </p:cNvPr>
          <p:cNvSpPr/>
          <p:nvPr/>
        </p:nvSpPr>
        <p:spPr>
          <a:xfrm>
            <a:off x="0" y="857250"/>
            <a:ext cx="1520429" cy="1002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3. Hvilke problemer medfører de kriminelle grupper?</a:t>
            </a:r>
          </a:p>
        </p:txBody>
      </p:sp>
      <p:graphicFrame>
        <p:nvGraphicFramePr>
          <p:cNvPr id="2" name="Diagram 1">
            <a:extLst>
              <a:ext uri="{FF2B5EF4-FFF2-40B4-BE49-F238E27FC236}">
                <a16:creationId xmlns:a16="http://schemas.microsoft.com/office/drawing/2014/main" id="{D1C8F0FF-AC5C-445B-B76E-5C5544B01EF4}"/>
              </a:ext>
            </a:extLst>
          </p:cNvPr>
          <p:cNvGraphicFramePr>
            <a:graphicFrameLocks/>
          </p:cNvGraphicFramePr>
          <p:nvPr/>
        </p:nvGraphicFramePr>
        <p:xfrm>
          <a:off x="1756763" y="1110769"/>
          <a:ext cx="6781629" cy="4431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0413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253EA-30A0-FEBE-A667-188E8E3AC759}"/>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8B18617B-50B5-3F6E-6B58-A79FE1C48D77}"/>
              </a:ext>
            </a:extLst>
          </p:cNvPr>
          <p:cNvSpPr txBox="1"/>
          <p:nvPr/>
        </p:nvSpPr>
        <p:spPr>
          <a:xfrm>
            <a:off x="6435" y="2103267"/>
            <a:ext cx="1437379" cy="1131079"/>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i hvor mange år bandekriminaliteten har været et problem i boligorganisationerne.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Alle boligorganisationer har besvaret dette spørgsmål.</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1AAD87E1-C1AA-85E5-F623-0E47D5079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FDB052C8-1FDC-56FE-AC6F-3573942A447A}"/>
              </a:ext>
            </a:extLst>
          </p:cNvPr>
          <p:cNvSpPr txBox="1"/>
          <p:nvPr/>
        </p:nvSpPr>
        <p:spPr>
          <a:xfrm>
            <a:off x="1673108" y="5644204"/>
            <a:ext cx="7297041"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17,6 % af boligorganisationer (svarende til 3 stk.), har bandekriminalitet været et problem i mere end 20 år. (n=17)</a:t>
            </a:r>
          </a:p>
        </p:txBody>
      </p:sp>
      <p:sp>
        <p:nvSpPr>
          <p:cNvPr id="13" name="Pladsholder til diasnummer 2">
            <a:extLst>
              <a:ext uri="{FF2B5EF4-FFF2-40B4-BE49-F238E27FC236}">
                <a16:creationId xmlns:a16="http://schemas.microsoft.com/office/drawing/2014/main" id="{3B4FDF80-0764-2530-696C-D4E862230DD6}"/>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34</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37FF2185-F514-2E15-0612-9072F329C9B9}"/>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E8A67AA5-2601-650F-19BB-5778785A6649}"/>
              </a:ext>
            </a:extLst>
          </p:cNvPr>
          <p:cNvSpPr/>
          <p:nvPr/>
        </p:nvSpPr>
        <p:spPr>
          <a:xfrm>
            <a:off x="0" y="857250"/>
            <a:ext cx="1520429" cy="10719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4. I cirka hvor mange år, vurderer I, at bandekriminaliteten har været et problem i boligområdet?</a:t>
            </a:r>
          </a:p>
        </p:txBody>
      </p:sp>
      <p:graphicFrame>
        <p:nvGraphicFramePr>
          <p:cNvPr id="5" name="Diagram 4">
            <a:extLst>
              <a:ext uri="{FF2B5EF4-FFF2-40B4-BE49-F238E27FC236}">
                <a16:creationId xmlns:a16="http://schemas.microsoft.com/office/drawing/2014/main" id="{A9087481-DA04-48CE-B8E8-2A96F97D9F8C}"/>
              </a:ext>
            </a:extLst>
          </p:cNvPr>
          <p:cNvGraphicFramePr>
            <a:graphicFrameLocks/>
          </p:cNvGraphicFramePr>
          <p:nvPr/>
        </p:nvGraphicFramePr>
        <p:xfrm>
          <a:off x="1727946" y="1110769"/>
          <a:ext cx="6772516" cy="4408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7394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EC968-3F22-026B-D1A2-9AE343990DE4}"/>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F3C4C497-B0C2-8360-C6A5-596F99CA48D5}"/>
              </a:ext>
            </a:extLst>
          </p:cNvPr>
          <p:cNvSpPr txBox="1"/>
          <p:nvPr/>
        </p:nvSpPr>
        <p:spPr>
          <a:xfrm>
            <a:off x="6435" y="2103267"/>
            <a:ext cx="1437379" cy="1246495"/>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boligorganisationerne har beboere, som deltager aktivt i lokale bander / kriminelle grupper.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Alle boligorganisationer har besvaret dette spørgsmål.</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937439E6-B694-9395-508C-E2339DFA1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AB26B17C-07CC-65E8-5C09-C82720388245}"/>
              </a:ext>
            </a:extLst>
          </p:cNvPr>
          <p:cNvSpPr txBox="1"/>
          <p:nvPr/>
        </p:nvSpPr>
        <p:spPr>
          <a:xfrm>
            <a:off x="1673108" y="5644204"/>
            <a:ext cx="7297041" cy="300082"/>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23,5 % af boligorganisationer (svarende til 4 stk.), har en opfattelse af, at beboere i deres boligorganisation deltager aktivt i lokale bander og kriminelle grupper. (n=17)</a:t>
            </a:r>
          </a:p>
        </p:txBody>
      </p:sp>
      <p:sp>
        <p:nvSpPr>
          <p:cNvPr id="13" name="Pladsholder til diasnummer 2">
            <a:extLst>
              <a:ext uri="{FF2B5EF4-FFF2-40B4-BE49-F238E27FC236}">
                <a16:creationId xmlns:a16="http://schemas.microsoft.com/office/drawing/2014/main" id="{463838C6-F402-266D-EBD6-3FE11C13464D}"/>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35</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FF09B7DE-5995-DCDA-7C3E-47536374880D}"/>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58020A02-D8E5-B7B5-62A7-2BF3EE022D22}"/>
              </a:ext>
            </a:extLst>
          </p:cNvPr>
          <p:cNvSpPr/>
          <p:nvPr/>
        </p:nvSpPr>
        <p:spPr>
          <a:xfrm>
            <a:off x="0" y="857250"/>
            <a:ext cx="1520429" cy="10719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5. Har I beboere i boligområdet, som I har en oplevelse af er aktive i lokale bander / kriminelle grupper?</a:t>
            </a:r>
          </a:p>
        </p:txBody>
      </p:sp>
      <p:graphicFrame>
        <p:nvGraphicFramePr>
          <p:cNvPr id="2" name="Diagram 1">
            <a:extLst>
              <a:ext uri="{FF2B5EF4-FFF2-40B4-BE49-F238E27FC236}">
                <a16:creationId xmlns:a16="http://schemas.microsoft.com/office/drawing/2014/main" id="{3633D5B5-AA39-48C4-9F24-C6A29693B2F7}"/>
              </a:ext>
            </a:extLst>
          </p:cNvPr>
          <p:cNvGraphicFramePr>
            <a:graphicFrameLocks/>
          </p:cNvGraphicFramePr>
          <p:nvPr/>
        </p:nvGraphicFramePr>
        <p:xfrm>
          <a:off x="1673107" y="1230406"/>
          <a:ext cx="6871718" cy="4317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711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B47DF-7475-62BB-1661-5806039E7F05}"/>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D7EDAC39-9DA4-93EA-5183-5B1419F4FCB6}"/>
              </a:ext>
            </a:extLst>
          </p:cNvPr>
          <p:cNvSpPr txBox="1"/>
          <p:nvPr/>
        </p:nvSpPr>
        <p:spPr>
          <a:xfrm>
            <a:off x="0" y="2264850"/>
            <a:ext cx="1437379" cy="1361911"/>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boligorganisationerne oplever, at der i boligområdet er familier, hvor mere end to personer har tilknytning til kriminelle grupper eller bander.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Alle boligorganisationer har besvaret dette spørgsmål.</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651C2729-0EA9-0D98-3ADF-E31CF7513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872C3BCD-85A2-C49F-59C7-53BE3000F129}"/>
              </a:ext>
            </a:extLst>
          </p:cNvPr>
          <p:cNvSpPr txBox="1"/>
          <p:nvPr/>
        </p:nvSpPr>
        <p:spPr>
          <a:xfrm>
            <a:off x="1673108" y="5644204"/>
            <a:ext cx="7297041" cy="300082"/>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17,6 % af boligorganisationer (svarende til 3 stk.), oplever at der er familier, der har mere end 2 personer med tilknytning til kriminelle grupper og bander. (n=17)</a:t>
            </a:r>
          </a:p>
        </p:txBody>
      </p:sp>
      <p:sp>
        <p:nvSpPr>
          <p:cNvPr id="13" name="Pladsholder til diasnummer 2">
            <a:extLst>
              <a:ext uri="{FF2B5EF4-FFF2-40B4-BE49-F238E27FC236}">
                <a16:creationId xmlns:a16="http://schemas.microsoft.com/office/drawing/2014/main" id="{A6925510-6812-F2F0-9231-214EE7628B21}"/>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36</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D4FD0150-06F8-E948-28DF-3BD62F2C696A}"/>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A472B5ED-51CD-925D-E27B-FC5E014AFF35}"/>
              </a:ext>
            </a:extLst>
          </p:cNvPr>
          <p:cNvSpPr/>
          <p:nvPr/>
        </p:nvSpPr>
        <p:spPr>
          <a:xfrm>
            <a:off x="0" y="857250"/>
            <a:ext cx="1520429" cy="1223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6. Oplever I, at der i boligområdet er familier, hvor mere end to personer har tilknytning til de kriminelle grupper eller bander?</a:t>
            </a:r>
          </a:p>
        </p:txBody>
      </p:sp>
      <p:graphicFrame>
        <p:nvGraphicFramePr>
          <p:cNvPr id="8" name="Diagram 7">
            <a:extLst>
              <a:ext uri="{FF2B5EF4-FFF2-40B4-BE49-F238E27FC236}">
                <a16:creationId xmlns:a16="http://schemas.microsoft.com/office/drawing/2014/main" id="{18114F92-C3E5-4C17-9E13-778432545AED}"/>
              </a:ext>
            </a:extLst>
          </p:cNvPr>
          <p:cNvGraphicFramePr>
            <a:graphicFrameLocks/>
          </p:cNvGraphicFramePr>
          <p:nvPr/>
        </p:nvGraphicFramePr>
        <p:xfrm>
          <a:off x="1673108" y="1236149"/>
          <a:ext cx="6865284" cy="4266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4387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3BC09-D400-22B9-E2A1-23D37DE59A5B}"/>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F0BF5E2B-18ED-2C11-EFA3-D172C6E559EF}"/>
              </a:ext>
            </a:extLst>
          </p:cNvPr>
          <p:cNvSpPr txBox="1"/>
          <p:nvPr/>
        </p:nvSpPr>
        <p:spPr>
          <a:xfrm>
            <a:off x="0" y="2264850"/>
            <a:ext cx="1437379" cy="1361911"/>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boligorganisationerne har oplevet, at ældre medlemmer af de kriminelle familier introducerer yngre familiemedlemmer.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Alle boligorganisationer har besvaret dette spørgsmål.</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7112C9FF-139A-604C-DEB1-4BA8E3407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BC48B5C7-B6CC-DCE3-DCFD-7D2D7B72DD25}"/>
              </a:ext>
            </a:extLst>
          </p:cNvPr>
          <p:cNvSpPr txBox="1"/>
          <p:nvPr/>
        </p:nvSpPr>
        <p:spPr>
          <a:xfrm>
            <a:off x="1613647" y="5644204"/>
            <a:ext cx="739972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23,5 % af boligorganisationer (svarende til 4 stk.), har oplevet, at ældre kriminelle medlemmer introducerer yngre familiemedlemmer. (n=17)</a:t>
            </a:r>
          </a:p>
        </p:txBody>
      </p:sp>
      <p:sp>
        <p:nvSpPr>
          <p:cNvPr id="13" name="Pladsholder til diasnummer 2">
            <a:extLst>
              <a:ext uri="{FF2B5EF4-FFF2-40B4-BE49-F238E27FC236}">
                <a16:creationId xmlns:a16="http://schemas.microsoft.com/office/drawing/2014/main" id="{87BE9A51-C103-6EC6-0012-574ABC804003}"/>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37</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3940321C-7AD1-7F73-BCC0-22FEDD126F31}"/>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2C67AD7B-A7BC-5088-F3DE-273574B88C8C}"/>
              </a:ext>
            </a:extLst>
          </p:cNvPr>
          <p:cNvSpPr/>
          <p:nvPr/>
        </p:nvSpPr>
        <p:spPr>
          <a:xfrm>
            <a:off x="0" y="857250"/>
            <a:ext cx="1520429" cy="1223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7. Har I oplevet, at ældre medlemmer af de kriminelle familier introducerer yngre familiemedlemmer?</a:t>
            </a:r>
          </a:p>
        </p:txBody>
      </p:sp>
      <p:graphicFrame>
        <p:nvGraphicFramePr>
          <p:cNvPr id="4" name="Diagram 3">
            <a:extLst>
              <a:ext uri="{FF2B5EF4-FFF2-40B4-BE49-F238E27FC236}">
                <a16:creationId xmlns:a16="http://schemas.microsoft.com/office/drawing/2014/main" id="{83044A96-CD48-4739-9BDA-E399738C2E62}"/>
              </a:ext>
            </a:extLst>
          </p:cNvPr>
          <p:cNvGraphicFramePr>
            <a:graphicFrameLocks/>
          </p:cNvGraphicFramePr>
          <p:nvPr/>
        </p:nvGraphicFramePr>
        <p:xfrm>
          <a:off x="1673106" y="1190065"/>
          <a:ext cx="6865285" cy="4358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7565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15EC9-BA44-D4EA-7831-2A841D0C4391}"/>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DDFEE778-57FD-FB7C-38C4-EE38863FD779}"/>
              </a:ext>
            </a:extLst>
          </p:cNvPr>
          <p:cNvSpPr txBox="1"/>
          <p:nvPr/>
        </p:nvSpPr>
        <p:spPr>
          <a:xfrm>
            <a:off x="-19285" y="2610850"/>
            <a:ext cx="1437379" cy="1477328"/>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kommunale medarbejdere, politi og andre offentlige myndigheder formår at forhindre unge børn i at følge i ældre familiemedlemmers kriminelle fodspor.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Alle boligorganisationer har besvaret dette spørgsmål.</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D004D5AD-913A-7B04-91A6-4388F3EE5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E345EA34-3309-EDBB-B430-DC800B4A6271}"/>
              </a:ext>
            </a:extLst>
          </p:cNvPr>
          <p:cNvSpPr txBox="1"/>
          <p:nvPr/>
        </p:nvSpPr>
        <p:spPr>
          <a:xfrm>
            <a:off x="1673107" y="5644204"/>
            <a:ext cx="7340264" cy="300082"/>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47,1 % af boligorganisationer (svarende til 8 stk.), oplever at kommunale medarbejdere, politi og andre offentlige myndigheder, formår at forhindre dette. (n=17)</a:t>
            </a:r>
          </a:p>
        </p:txBody>
      </p:sp>
      <p:sp>
        <p:nvSpPr>
          <p:cNvPr id="13" name="Pladsholder til diasnummer 2">
            <a:extLst>
              <a:ext uri="{FF2B5EF4-FFF2-40B4-BE49-F238E27FC236}">
                <a16:creationId xmlns:a16="http://schemas.microsoft.com/office/drawing/2014/main" id="{F7BBC2AC-8AA6-12A9-5078-40B60FA207A4}"/>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38</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1F8F63C-31AE-AAE8-A4FA-5BA9A8795340}"/>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DBBA9E87-A6C8-4E59-01A5-00EB908CF3E6}"/>
              </a:ext>
            </a:extLst>
          </p:cNvPr>
          <p:cNvSpPr/>
          <p:nvPr/>
        </p:nvSpPr>
        <p:spPr>
          <a:xfrm>
            <a:off x="0" y="857249"/>
            <a:ext cx="1520429" cy="1569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8. Oplever I, at kommunale medarbejdere, politi og andre offentlige myndigheder formår at forhindre, at unge og børn følger i ældre familiemedlemmers kriminelle fodspor?</a:t>
            </a:r>
          </a:p>
        </p:txBody>
      </p:sp>
      <p:graphicFrame>
        <p:nvGraphicFramePr>
          <p:cNvPr id="5" name="Diagram 4">
            <a:extLst>
              <a:ext uri="{FF2B5EF4-FFF2-40B4-BE49-F238E27FC236}">
                <a16:creationId xmlns:a16="http://schemas.microsoft.com/office/drawing/2014/main" id="{AAF94105-F16E-4168-8E16-EF2C32E680E0}"/>
              </a:ext>
            </a:extLst>
          </p:cNvPr>
          <p:cNvGraphicFramePr>
            <a:graphicFrameLocks/>
          </p:cNvGraphicFramePr>
          <p:nvPr/>
        </p:nvGraphicFramePr>
        <p:xfrm>
          <a:off x="1750998" y="1270684"/>
          <a:ext cx="6807094" cy="4214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1690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48C48-667E-85E0-B41D-E51526E44AE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8DB0114F-DD3A-0EEC-50B7-F358020177B6}"/>
              </a:ext>
            </a:extLst>
          </p:cNvPr>
          <p:cNvSpPr txBox="1"/>
          <p:nvPr/>
        </p:nvSpPr>
        <p:spPr>
          <a:xfrm>
            <a:off x="31290" y="1974756"/>
            <a:ext cx="1437379" cy="1015663"/>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boligorganisationerne oplevet, at samarbejdet med SSP virker.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Alle boligorganisationer har besvaret dette spørgsmål.</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5E79B303-C418-D8CB-3E21-9F4C89AF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BC909FBB-EE40-58DA-BAD7-CF51755AA72C}"/>
              </a:ext>
            </a:extLst>
          </p:cNvPr>
          <p:cNvSpPr txBox="1"/>
          <p:nvPr/>
        </p:nvSpPr>
        <p:spPr>
          <a:xfrm>
            <a:off x="1673107" y="5644204"/>
            <a:ext cx="734026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70,6 % af boligorganisationer (svarende til 12 stk.) oplever, at SSP samarbejdet virker i deres boligområde . (n=17)</a:t>
            </a:r>
          </a:p>
        </p:txBody>
      </p:sp>
      <p:sp>
        <p:nvSpPr>
          <p:cNvPr id="13" name="Pladsholder til diasnummer 2">
            <a:extLst>
              <a:ext uri="{FF2B5EF4-FFF2-40B4-BE49-F238E27FC236}">
                <a16:creationId xmlns:a16="http://schemas.microsoft.com/office/drawing/2014/main" id="{F7E40CAB-C00E-2A82-9738-18CBE2B4C119}"/>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39</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6D7D3467-9BB4-E761-BB86-E24EC53FEAC5}"/>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0579A472-2062-4C05-AEA3-43A3DFC4BB6A}"/>
              </a:ext>
            </a:extLst>
          </p:cNvPr>
          <p:cNvSpPr/>
          <p:nvPr/>
        </p:nvSpPr>
        <p:spPr>
          <a:xfrm>
            <a:off x="0" y="857249"/>
            <a:ext cx="1520429" cy="910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9. Oplever I, at SSP samarbejdet virker i boligområdet?</a:t>
            </a:r>
          </a:p>
        </p:txBody>
      </p:sp>
      <p:graphicFrame>
        <p:nvGraphicFramePr>
          <p:cNvPr id="2" name="Diagram 1">
            <a:extLst>
              <a:ext uri="{FF2B5EF4-FFF2-40B4-BE49-F238E27FC236}">
                <a16:creationId xmlns:a16="http://schemas.microsoft.com/office/drawing/2014/main" id="{6B22D612-AC4B-4A0D-ACFD-C982DD71012C}"/>
              </a:ext>
            </a:extLst>
          </p:cNvPr>
          <p:cNvGraphicFramePr>
            <a:graphicFrameLocks/>
          </p:cNvGraphicFramePr>
          <p:nvPr/>
        </p:nvGraphicFramePr>
        <p:xfrm>
          <a:off x="1762525" y="1237610"/>
          <a:ext cx="6807155" cy="42819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991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 Oplever I at bandekriminalitet/ kriminelle grupper er et problem i jeres boligområde?</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81328"/>
            <a:ext cx="6624389" cy="369332"/>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boligorganisationerne oplever, at bandekriminalitet/kriminelle grupper er et problem i deres boligområde. Af figuren fremgår det, at 63,2% af boligområderne i undersøgelsen oplever det som et problem. (n=19)</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4</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3" name="Diagram 12"/>
          <p:cNvGraphicFramePr/>
          <p:nvPr/>
        </p:nvGraphicFramePr>
        <p:xfrm>
          <a:off x="2411760" y="548680"/>
          <a:ext cx="5760640" cy="5688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9D5C2-35D8-969E-B725-596CE0617A59}"/>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74CFA723-5D8B-2E93-EEFB-C4030FCF7D7D}"/>
              </a:ext>
            </a:extLst>
          </p:cNvPr>
          <p:cNvSpPr txBox="1"/>
          <p:nvPr/>
        </p:nvSpPr>
        <p:spPr>
          <a:xfrm>
            <a:off x="14672" y="3075495"/>
            <a:ext cx="1437379" cy="1246495"/>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boligorganisationernes medarbejdere på et tidspunkt har rettet henvendelse til skole, politi eller anden myndighed.</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Alle boligorganisationer har besvaret dette spørgsmål.</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1C53284B-8226-19B2-1A8F-B07FB4A7D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501ABD86-32F0-D496-B289-80E325C3828F}"/>
              </a:ext>
            </a:extLst>
          </p:cNvPr>
          <p:cNvSpPr txBox="1"/>
          <p:nvPr/>
        </p:nvSpPr>
        <p:spPr>
          <a:xfrm>
            <a:off x="1673107" y="5644204"/>
            <a:ext cx="7340264" cy="300082"/>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17,6 % af boligorganisationer (svarende til 3 stk.) har haft medarbejdere der på et tidspunkt har rettet henvendelse til skole, Politi eller anden myndighed. (n=17)</a:t>
            </a:r>
          </a:p>
        </p:txBody>
      </p:sp>
      <p:sp>
        <p:nvSpPr>
          <p:cNvPr id="13" name="Pladsholder til diasnummer 2">
            <a:extLst>
              <a:ext uri="{FF2B5EF4-FFF2-40B4-BE49-F238E27FC236}">
                <a16:creationId xmlns:a16="http://schemas.microsoft.com/office/drawing/2014/main" id="{00548F1B-9190-13DD-7A6F-DADA7DA39E0B}"/>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40</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8A52CEE9-5992-D759-1FCF-09BC9EFE3478}"/>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43A52ED5-734C-A2B2-F91E-8F46365511D6}"/>
              </a:ext>
            </a:extLst>
          </p:cNvPr>
          <p:cNvSpPr/>
          <p:nvPr/>
        </p:nvSpPr>
        <p:spPr>
          <a:xfrm>
            <a:off x="0" y="857248"/>
            <a:ext cx="1520429" cy="20631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10. Har medarbejdere i boligorganisationen, beboerdemokrater eller boligsociale medarbejdere på et tidspunkt rettet henvendelse til skole, politi eller anden myndighed for at fortælle om et barn med problemer?</a:t>
            </a:r>
          </a:p>
        </p:txBody>
      </p:sp>
      <p:graphicFrame>
        <p:nvGraphicFramePr>
          <p:cNvPr id="4" name="Diagram 3">
            <a:extLst>
              <a:ext uri="{FF2B5EF4-FFF2-40B4-BE49-F238E27FC236}">
                <a16:creationId xmlns:a16="http://schemas.microsoft.com/office/drawing/2014/main" id="{F33E29C6-9F47-478E-A5E1-54F1DB011723}"/>
              </a:ext>
            </a:extLst>
          </p:cNvPr>
          <p:cNvGraphicFramePr>
            <a:graphicFrameLocks/>
          </p:cNvGraphicFramePr>
          <p:nvPr/>
        </p:nvGraphicFramePr>
        <p:xfrm>
          <a:off x="1738093" y="1299769"/>
          <a:ext cx="6814970" cy="4167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4927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8698E-85A0-900D-0B39-C56B6FD847F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93A192FD-E07E-9676-E1FE-227B9AE0B8E9}"/>
              </a:ext>
            </a:extLst>
          </p:cNvPr>
          <p:cNvSpPr txBox="1"/>
          <p:nvPr/>
        </p:nvSpPr>
        <p:spPr>
          <a:xfrm>
            <a:off x="6435" y="1951703"/>
            <a:ext cx="1437379" cy="1361911"/>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boligorganisationerne føler, at der bliver reageret på deres henvendelser til skoler, Politi eller anden myndighed</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Kun boligorganisationer der har henvendt sig til ovenstående har besvaret dette spørgsmål.</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FEDCE9-8F69-273D-8668-39212D7F1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9606DCB5-B963-B079-3554-DAC9C0234B32}"/>
              </a:ext>
            </a:extLst>
          </p:cNvPr>
          <p:cNvSpPr txBox="1"/>
          <p:nvPr/>
        </p:nvSpPr>
        <p:spPr>
          <a:xfrm>
            <a:off x="1673107" y="5644204"/>
            <a:ext cx="734026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100 % af boligorganisationer (svarende til 3 stk.) føler der bliver reageret på deres henvendelse. (n=3)</a:t>
            </a:r>
          </a:p>
        </p:txBody>
      </p:sp>
      <p:sp>
        <p:nvSpPr>
          <p:cNvPr id="13" name="Pladsholder til diasnummer 2">
            <a:extLst>
              <a:ext uri="{FF2B5EF4-FFF2-40B4-BE49-F238E27FC236}">
                <a16:creationId xmlns:a16="http://schemas.microsoft.com/office/drawing/2014/main" id="{6C859594-1D5C-C4B0-F07F-562730DC1DCA}"/>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41</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5E07C9BC-AB5E-0057-97BD-E0997E0A53E0}"/>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AF0E0555-DA89-C33C-B2F7-EAF32363FA5C}"/>
              </a:ext>
            </a:extLst>
          </p:cNvPr>
          <p:cNvSpPr/>
          <p:nvPr/>
        </p:nvSpPr>
        <p:spPr>
          <a:xfrm>
            <a:off x="0" y="857249"/>
            <a:ext cx="1520429" cy="875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11. Føler I, at der blev reageret på jeres henvendelse?</a:t>
            </a:r>
          </a:p>
        </p:txBody>
      </p:sp>
      <p:graphicFrame>
        <p:nvGraphicFramePr>
          <p:cNvPr id="2" name="Diagram 1">
            <a:extLst>
              <a:ext uri="{FF2B5EF4-FFF2-40B4-BE49-F238E27FC236}">
                <a16:creationId xmlns:a16="http://schemas.microsoft.com/office/drawing/2014/main" id="{63EE6B21-DD62-428E-8B9F-D1BEB6344278}"/>
              </a:ext>
            </a:extLst>
          </p:cNvPr>
          <p:cNvGraphicFramePr>
            <a:graphicFrameLocks/>
          </p:cNvGraphicFramePr>
          <p:nvPr/>
        </p:nvGraphicFramePr>
        <p:xfrm>
          <a:off x="1738092" y="1295239"/>
          <a:ext cx="6806734" cy="3128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el 6">
            <a:extLst>
              <a:ext uri="{FF2B5EF4-FFF2-40B4-BE49-F238E27FC236}">
                <a16:creationId xmlns:a16="http://schemas.microsoft.com/office/drawing/2014/main" id="{1843D269-ED39-569D-92AD-06A2E6330033}"/>
              </a:ext>
            </a:extLst>
          </p:cNvPr>
          <p:cNvGraphicFramePr>
            <a:graphicFrameLocks noGrp="1"/>
          </p:cNvGraphicFramePr>
          <p:nvPr/>
        </p:nvGraphicFramePr>
        <p:xfrm>
          <a:off x="2009295" y="4819565"/>
          <a:ext cx="5010150" cy="428625"/>
        </p:xfrm>
        <a:graphic>
          <a:graphicData uri="http://schemas.openxmlformats.org/drawingml/2006/table">
            <a:tbl>
              <a:tblPr/>
              <a:tblGrid>
                <a:gridCol w="5010150">
                  <a:extLst>
                    <a:ext uri="{9D8B030D-6E8A-4147-A177-3AD203B41FA5}">
                      <a16:colId xmlns:a16="http://schemas.microsoft.com/office/drawing/2014/main" val="1886064792"/>
                    </a:ext>
                  </a:extLst>
                </a:gridCol>
              </a:tblGrid>
              <a:tr h="142875">
                <a:tc>
                  <a:txBody>
                    <a:bodyPr/>
                    <a:lstStyle/>
                    <a:p>
                      <a:pPr algn="l" fontAlgn="b"/>
                      <a:r>
                        <a:rPr lang="da-DK" sz="800" b="0" i="0" u="none" strike="noStrike" dirty="0">
                          <a:solidFill>
                            <a:srgbClr val="000000"/>
                          </a:solidFill>
                          <a:effectLst/>
                          <a:latin typeface="Calibri" panose="020F0502020204030204" pitchFamily="34" charset="0"/>
                        </a:rPr>
                        <a:t>Ved ikke konkret hvordan der blev reageret, men der blev fulgt op på sagen.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689905"/>
                  </a:ext>
                </a:extLst>
              </a:tr>
              <a:tr h="142875">
                <a:tc>
                  <a:txBody>
                    <a:bodyPr/>
                    <a:lstStyle/>
                    <a:p>
                      <a:pPr algn="l" fontAlgn="b"/>
                      <a:r>
                        <a:rPr lang="da-DK" sz="800" b="0" i="0" u="none" strike="noStrike" dirty="0">
                          <a:solidFill>
                            <a:srgbClr val="000000"/>
                          </a:solidFill>
                          <a:effectLst/>
                          <a:latin typeface="Calibri" panose="020F0502020204030204" pitchFamily="34" charset="0"/>
                        </a:rPr>
                        <a:t>De noterer det ned og handler ud fra hvad de får at vide.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0094260"/>
                  </a:ext>
                </a:extLst>
              </a:tr>
              <a:tr h="142875">
                <a:tc>
                  <a:txBody>
                    <a:bodyPr/>
                    <a:lstStyle/>
                    <a:p>
                      <a:pPr algn="l" fontAlgn="b"/>
                      <a:r>
                        <a:rPr lang="da-DK" sz="800" b="0" i="0" u="none" strike="noStrike" dirty="0">
                          <a:solidFill>
                            <a:srgbClr val="000000"/>
                          </a:solidFill>
                          <a:effectLst/>
                          <a:latin typeface="Calibri" panose="020F0502020204030204" pitchFamily="34" charset="0"/>
                        </a:rPr>
                        <a:t>SSP, kommune og politi reagere hurtigt på det og gør hvad der er nødvendigt for at løse problemet/problemerne.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7113127"/>
                  </a:ext>
                </a:extLst>
              </a:tr>
            </a:tbl>
          </a:graphicData>
        </a:graphic>
      </p:graphicFrame>
    </p:spTree>
    <p:extLst>
      <p:ext uri="{BB962C8B-B14F-4D97-AF65-F5344CB8AC3E}">
        <p14:creationId xmlns:p14="http://schemas.microsoft.com/office/powerpoint/2010/main" val="614055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F0ABA-AE62-1AC2-F401-B0DD73E78DC2}"/>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D70F5B4D-1170-0278-C965-BDCFF806E9E5}"/>
              </a:ext>
            </a:extLst>
          </p:cNvPr>
          <p:cNvSpPr txBox="1"/>
          <p:nvPr/>
        </p:nvSpPr>
        <p:spPr>
          <a:xfrm>
            <a:off x="0" y="2251382"/>
            <a:ext cx="1437379" cy="1246495"/>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boligorganisationernes medarbejdere på et tidspunkt har rettet henvendelse til skole, politi eller anden myndighed.</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Alle boligorganisationer har besvaret dette spørgsmål.</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F65D43F-051D-9446-7EFF-1B03CCF99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B9290408-B679-B160-2404-0B95A6AFAB4C}"/>
              </a:ext>
            </a:extLst>
          </p:cNvPr>
          <p:cNvSpPr txBox="1"/>
          <p:nvPr/>
        </p:nvSpPr>
        <p:spPr>
          <a:xfrm>
            <a:off x="1673107" y="5644204"/>
            <a:ext cx="7340264" cy="300082"/>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35,3 % af boligorganisationer (svarende til 6 stk.) har ophævet/opsagt husstande i boligområdet på grund af beboernes kriminelle handlinger. (n=17)</a:t>
            </a:r>
          </a:p>
        </p:txBody>
      </p:sp>
      <p:sp>
        <p:nvSpPr>
          <p:cNvPr id="13" name="Pladsholder til diasnummer 2">
            <a:extLst>
              <a:ext uri="{FF2B5EF4-FFF2-40B4-BE49-F238E27FC236}">
                <a16:creationId xmlns:a16="http://schemas.microsoft.com/office/drawing/2014/main" id="{9933BD9D-3436-4240-CAC2-C88A75833989}"/>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42</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2A9CEA60-02A5-A512-7847-80C7F0D7B698}"/>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493A4BF3-CEED-32A9-43C4-D01EC5D92B25}"/>
              </a:ext>
            </a:extLst>
          </p:cNvPr>
          <p:cNvSpPr/>
          <p:nvPr/>
        </p:nvSpPr>
        <p:spPr>
          <a:xfrm>
            <a:off x="0" y="857249"/>
            <a:ext cx="1520429" cy="1223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12. Har I ophævet/ opsagt husstande i boligområdet på grund af beboernes kriminelle handlinger?</a:t>
            </a:r>
          </a:p>
        </p:txBody>
      </p:sp>
      <p:graphicFrame>
        <p:nvGraphicFramePr>
          <p:cNvPr id="2" name="Diagram 1">
            <a:extLst>
              <a:ext uri="{FF2B5EF4-FFF2-40B4-BE49-F238E27FC236}">
                <a16:creationId xmlns:a16="http://schemas.microsoft.com/office/drawing/2014/main" id="{32839113-A0D1-4E7E-8B0A-8F1EEC0E518D}"/>
              </a:ext>
            </a:extLst>
          </p:cNvPr>
          <p:cNvGraphicFramePr>
            <a:graphicFrameLocks/>
          </p:cNvGraphicFramePr>
          <p:nvPr/>
        </p:nvGraphicFramePr>
        <p:xfrm>
          <a:off x="1899951" y="1232406"/>
          <a:ext cx="6653112" cy="4114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6526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E28DF-BC62-70CC-A53D-7E556A6023DC}"/>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FE36881E-C606-6C36-A565-76A5DB0EAE50}"/>
              </a:ext>
            </a:extLst>
          </p:cNvPr>
          <p:cNvSpPr txBox="1"/>
          <p:nvPr/>
        </p:nvSpPr>
        <p:spPr>
          <a:xfrm>
            <a:off x="0" y="2424273"/>
            <a:ext cx="1437379" cy="1131079"/>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hvor lang tid det tog boligorganisationerne at ophæve/opsige.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kun besvaret af de boligorganisationer, som har måtte opsige beboere.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9889020B-2234-4778-C036-DF3D9AFCC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64347CEF-6BAE-4035-BC7E-D34D1275F816}"/>
              </a:ext>
            </a:extLst>
          </p:cNvPr>
          <p:cNvSpPr txBox="1"/>
          <p:nvPr/>
        </p:nvSpPr>
        <p:spPr>
          <a:xfrm>
            <a:off x="1673107" y="5644204"/>
            <a:ext cx="7340264" cy="300082"/>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66,7 % af boligorganisationer tog det mellem et og tre år at ophæve/opsige husstande pga. i boligområdet på grund af beboernes kriminelle handlinger. (n=6)</a:t>
            </a:r>
          </a:p>
        </p:txBody>
      </p:sp>
      <p:sp>
        <p:nvSpPr>
          <p:cNvPr id="13" name="Pladsholder til diasnummer 2">
            <a:extLst>
              <a:ext uri="{FF2B5EF4-FFF2-40B4-BE49-F238E27FC236}">
                <a16:creationId xmlns:a16="http://schemas.microsoft.com/office/drawing/2014/main" id="{AE6B8804-DEE4-F72D-A1DC-0C43BED98845}"/>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43</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2D56B504-3876-4071-6EE0-8CEB08881370}"/>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83D5A3BC-B96E-414E-1A05-605685B98AA5}"/>
              </a:ext>
            </a:extLst>
          </p:cNvPr>
          <p:cNvSpPr/>
          <p:nvPr/>
        </p:nvSpPr>
        <p:spPr>
          <a:xfrm>
            <a:off x="0" y="857248"/>
            <a:ext cx="1520429" cy="1342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13. Hvor lang tid har det varet fra ophævelsen/opsigelsen blev sendt, til den ophævede/opsagte endegyldigt har forladt boligen?</a:t>
            </a:r>
          </a:p>
        </p:txBody>
      </p:sp>
      <p:graphicFrame>
        <p:nvGraphicFramePr>
          <p:cNvPr id="4" name="Diagram 3">
            <a:extLst>
              <a:ext uri="{FF2B5EF4-FFF2-40B4-BE49-F238E27FC236}">
                <a16:creationId xmlns:a16="http://schemas.microsoft.com/office/drawing/2014/main" id="{24F0C581-60C2-42FE-9A1F-AF8AABA84FB4}"/>
              </a:ext>
            </a:extLst>
          </p:cNvPr>
          <p:cNvGraphicFramePr>
            <a:graphicFrameLocks/>
          </p:cNvGraphicFramePr>
          <p:nvPr/>
        </p:nvGraphicFramePr>
        <p:xfrm>
          <a:off x="1673106" y="1299769"/>
          <a:ext cx="6865285" cy="4179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5313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D565A-420C-3D54-39CC-B3A9E5770851}"/>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6EA96916-AE01-39F3-8B3D-2B656AEE8715}"/>
              </a:ext>
            </a:extLst>
          </p:cNvPr>
          <p:cNvSpPr txBox="1"/>
          <p:nvPr/>
        </p:nvSpPr>
        <p:spPr>
          <a:xfrm>
            <a:off x="0" y="2989048"/>
            <a:ext cx="1437379" cy="1015663"/>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hvor lang tid det tog boligorganisationerne at ophæve/opsige.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besvaret af alle boligorganisationer.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006F158-C51B-F309-D868-0B6C538C2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0CDC57F5-9845-E47E-E5FA-7B1EC91B0942}"/>
              </a:ext>
            </a:extLst>
          </p:cNvPr>
          <p:cNvSpPr txBox="1"/>
          <p:nvPr/>
        </p:nvSpPr>
        <p:spPr>
          <a:xfrm>
            <a:off x="1673107" y="5644204"/>
            <a:ext cx="734026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17,6 % af boligorganisationer (svarende til 3 stk.) har benyttet sig af fast-track løsningen. (n=17)</a:t>
            </a:r>
          </a:p>
        </p:txBody>
      </p:sp>
      <p:sp>
        <p:nvSpPr>
          <p:cNvPr id="13" name="Pladsholder til diasnummer 2">
            <a:extLst>
              <a:ext uri="{FF2B5EF4-FFF2-40B4-BE49-F238E27FC236}">
                <a16:creationId xmlns:a16="http://schemas.microsoft.com/office/drawing/2014/main" id="{B0B50799-63D8-ACAD-EB39-F839530538D2}"/>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44</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011A903D-4914-A56E-81CA-DB464A2FFA5B}"/>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4BF395BC-C1CB-DDBA-9A6E-3D1BB751D5F5}"/>
              </a:ext>
            </a:extLst>
          </p:cNvPr>
          <p:cNvSpPr/>
          <p:nvPr/>
        </p:nvSpPr>
        <p:spPr>
          <a:xfrm>
            <a:off x="0" y="857248"/>
            <a:ext cx="1520429" cy="20631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14. I sager om særlig alvorlig kriminalitet har I da anvendt muligheden for fast track –altså at få politi/ anklagemyndighed til at iværksætte ophævelse i forbindelse med straffedommen for det kriminelle forhold?</a:t>
            </a:r>
          </a:p>
        </p:txBody>
      </p:sp>
      <p:graphicFrame>
        <p:nvGraphicFramePr>
          <p:cNvPr id="2" name="Diagram 1">
            <a:extLst>
              <a:ext uri="{FF2B5EF4-FFF2-40B4-BE49-F238E27FC236}">
                <a16:creationId xmlns:a16="http://schemas.microsoft.com/office/drawing/2014/main" id="{33F37628-B14B-46CD-876A-1A7A86327F36}"/>
              </a:ext>
            </a:extLst>
          </p:cNvPr>
          <p:cNvGraphicFramePr>
            <a:graphicFrameLocks/>
          </p:cNvGraphicFramePr>
          <p:nvPr/>
        </p:nvGraphicFramePr>
        <p:xfrm>
          <a:off x="1784196" y="1210775"/>
          <a:ext cx="6754195" cy="4262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7297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529C8-E471-7E08-3217-24E6493B6011}"/>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DAC4C8B3-35CA-336E-CECF-CF4A3066E10F}"/>
              </a:ext>
            </a:extLst>
          </p:cNvPr>
          <p:cNvPicPr>
            <a:picLocks noChangeAspect="1"/>
          </p:cNvPicPr>
          <p:nvPr/>
        </p:nvPicPr>
        <p:blipFill rotWithShape="1">
          <a:blip r:embed="rId2"/>
          <a:srcRect t="561" r="6959"/>
          <a:stretch/>
        </p:blipFill>
        <p:spPr>
          <a:xfrm>
            <a:off x="-11917" y="857250"/>
            <a:ext cx="3595558" cy="5143500"/>
          </a:xfrm>
          <a:prstGeom prst="rect">
            <a:avLst/>
          </a:prstGeom>
        </p:spPr>
      </p:pic>
      <p:sp>
        <p:nvSpPr>
          <p:cNvPr id="60" name="Tekstfelt 59">
            <a:extLst>
              <a:ext uri="{FF2B5EF4-FFF2-40B4-BE49-F238E27FC236}">
                <a16:creationId xmlns:a16="http://schemas.microsoft.com/office/drawing/2014/main" id="{2405D56B-2A8F-3777-59C1-D11E3B602C5B}"/>
              </a:ext>
            </a:extLst>
          </p:cNvPr>
          <p:cNvSpPr txBox="1"/>
          <p:nvPr/>
        </p:nvSpPr>
        <p:spPr>
          <a:xfrm>
            <a:off x="5871985" y="2598466"/>
            <a:ext cx="1091966" cy="2389116"/>
          </a:xfrm>
          <a:prstGeom prst="rect">
            <a:avLst/>
          </a:prstGeom>
          <a:noFill/>
        </p:spPr>
        <p:txBody>
          <a:bodyPr wrap="none" rtlCol="0">
            <a:spAutoFit/>
          </a:bodyPr>
          <a:lstStyle/>
          <a:p>
            <a:r>
              <a:rPr lang="da-DK" sz="14925"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2" name="Billede 1">
            <a:extLst>
              <a:ext uri="{FF2B5EF4-FFF2-40B4-BE49-F238E27FC236}">
                <a16:creationId xmlns:a16="http://schemas.microsoft.com/office/drawing/2014/main" id="{28DF35E6-F97F-AE3D-EF75-44E1D5E57209}"/>
              </a:ext>
            </a:extLst>
          </p:cNvPr>
          <p:cNvPicPr>
            <a:picLocks noChangeAspect="1"/>
          </p:cNvPicPr>
          <p:nvPr/>
        </p:nvPicPr>
        <p:blipFill>
          <a:blip r:embed="rId3"/>
          <a:stretch>
            <a:fillRect/>
          </a:stretch>
        </p:blipFill>
        <p:spPr>
          <a:xfrm>
            <a:off x="3948721" y="961810"/>
            <a:ext cx="4640982" cy="1330568"/>
          </a:xfrm>
          <a:prstGeom prst="rect">
            <a:avLst/>
          </a:prstGeom>
        </p:spPr>
      </p:pic>
      <p:pic>
        <p:nvPicPr>
          <p:cNvPr id="4" name="Billede 3">
            <a:extLst>
              <a:ext uri="{FF2B5EF4-FFF2-40B4-BE49-F238E27FC236}">
                <a16:creationId xmlns:a16="http://schemas.microsoft.com/office/drawing/2014/main" id="{568990C1-4DEF-E326-DDA4-6A1D5F282478}"/>
              </a:ext>
            </a:extLst>
          </p:cNvPr>
          <p:cNvPicPr>
            <a:picLocks noChangeAspect="1"/>
          </p:cNvPicPr>
          <p:nvPr/>
        </p:nvPicPr>
        <p:blipFill rotWithShape="1">
          <a:blip r:embed="rId4"/>
          <a:srcRect l="10326" t="20798" r="9908" b="28953"/>
          <a:stretch/>
        </p:blipFill>
        <p:spPr>
          <a:xfrm>
            <a:off x="50007" y="2885030"/>
            <a:ext cx="3475789" cy="886871"/>
          </a:xfrm>
          <a:prstGeom prst="rect">
            <a:avLst/>
          </a:prstGeom>
        </p:spPr>
      </p:pic>
      <p:sp>
        <p:nvSpPr>
          <p:cNvPr id="6" name="Tekstfelt 5">
            <a:extLst>
              <a:ext uri="{FF2B5EF4-FFF2-40B4-BE49-F238E27FC236}">
                <a16:creationId xmlns:a16="http://schemas.microsoft.com/office/drawing/2014/main" id="{5EA5E11F-6A38-64BA-1451-B9008951ED70}"/>
              </a:ext>
            </a:extLst>
          </p:cNvPr>
          <p:cNvSpPr txBox="1"/>
          <p:nvPr/>
        </p:nvSpPr>
        <p:spPr>
          <a:xfrm>
            <a:off x="3826648" y="1938538"/>
            <a:ext cx="5008070" cy="507831"/>
          </a:xfrm>
          <a:prstGeom prst="rect">
            <a:avLst/>
          </a:prstGeom>
          <a:noFill/>
        </p:spPr>
        <p:txBody>
          <a:bodyPr wrap="square">
            <a:spAutoFit/>
          </a:bodyPr>
          <a:lstStyle/>
          <a:p>
            <a:r>
              <a:rPr lang="da-DK" sz="27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Del.2: Samarbejdet med politiet</a:t>
            </a:r>
          </a:p>
        </p:txBody>
      </p:sp>
      <p:sp>
        <p:nvSpPr>
          <p:cNvPr id="7" name="Tekstfelt 6">
            <a:extLst>
              <a:ext uri="{FF2B5EF4-FFF2-40B4-BE49-F238E27FC236}">
                <a16:creationId xmlns:a16="http://schemas.microsoft.com/office/drawing/2014/main" id="{D8B6530F-7C88-83B8-EA83-6FBC35978159}"/>
              </a:ext>
            </a:extLst>
          </p:cNvPr>
          <p:cNvSpPr txBox="1"/>
          <p:nvPr/>
        </p:nvSpPr>
        <p:spPr>
          <a:xfrm>
            <a:off x="3890043" y="2423287"/>
            <a:ext cx="4564316" cy="3589444"/>
          </a:xfrm>
          <a:prstGeom prst="rect">
            <a:avLst/>
          </a:prstGeom>
          <a:noFill/>
        </p:spPr>
        <p:txBody>
          <a:bodyPr wrap="square" rtlCol="0">
            <a:spAutoFit/>
          </a:bodyPr>
          <a:lstStyle/>
          <a:p>
            <a:r>
              <a:rPr lang="da-DK" sz="1350" b="1" dirty="0"/>
              <a:t>Intro til emnet:</a:t>
            </a:r>
          </a:p>
          <a:p>
            <a:r>
              <a:rPr lang="da-DK" sz="1125" dirty="0"/>
              <a:t>Hos BL – Danmarks Almene Boliger har vi i forskellige sammenhænge et godt samarbejde med forskellige politi-myndigheder. Det samme ønsker vi af hensyn til trygheden også er tilfældet på lokalt plan.</a:t>
            </a:r>
            <a:br>
              <a:rPr lang="da-DK" sz="1125" dirty="0"/>
            </a:br>
            <a:r>
              <a:rPr lang="da-DK" sz="1125" dirty="0"/>
              <a:t>Fagbladet Boligen, der udgives af BL – Danmarks Almene Boliger, har tidligere skrevet om samme problemstilling, som nu også samler en del politisk bevågenhed.</a:t>
            </a:r>
          </a:p>
          <a:p>
            <a:endParaRPr lang="da-DK" sz="1125" dirty="0"/>
          </a:p>
          <a:p>
            <a:r>
              <a:rPr lang="da-DK" sz="1125" dirty="0"/>
              <a:t>Til næste år skal Folketingets partier formentlig forhandle en ny aftale for politiets virke. Aftalen vil i forskellige sammenhænge sætte rammer for politiets lokale arbejde herunder også etatens forebyggende indsatser med mere. Derfor vil vi også gerne have et overblik over, hvordan boligorganisationerne opfatter samarbejdet med det lokale politi, og vi håber derfor I også vil svare på spørgsmålene her.</a:t>
            </a:r>
          </a:p>
          <a:p>
            <a:endParaRPr lang="da-DK" sz="1125" dirty="0"/>
          </a:p>
          <a:p>
            <a:r>
              <a:rPr lang="da-DK" sz="1125" dirty="0"/>
              <a:t>Som det er tilfældet med spørgsmålene om eventuelle multikriminelle familier, har vi valgt at rette vores fokus mod de boligområder Rigspolitiet har opført på deres liste over almene boligområder der er særligt udsat for kriminalitet. Også i forhold til disse spørgsmål vil besvarelserne være anonyme.</a:t>
            </a:r>
          </a:p>
        </p:txBody>
      </p:sp>
    </p:spTree>
    <p:extLst>
      <p:ext uri="{BB962C8B-B14F-4D97-AF65-F5344CB8AC3E}">
        <p14:creationId xmlns:p14="http://schemas.microsoft.com/office/powerpoint/2010/main" val="1085079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1F328-3B2D-2ECC-7278-E4AE94ADEB49}"/>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D6B1F911-DCC0-9666-31C8-0285BC1AEDC7}"/>
              </a:ext>
            </a:extLst>
          </p:cNvPr>
          <p:cNvSpPr txBox="1"/>
          <p:nvPr/>
        </p:nvSpPr>
        <p:spPr>
          <a:xfrm>
            <a:off x="0" y="2424273"/>
            <a:ext cx="1437379" cy="1246495"/>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boligorganisationerne – inden for det seneste år – har haft problemer med kriminalitet og truende adfærd.</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er besvaret af alle.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D9AA52C2-7585-2BBA-7628-B8B038509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E11F1C7E-5DBB-C052-99D8-1B97B6987417}"/>
              </a:ext>
            </a:extLst>
          </p:cNvPr>
          <p:cNvSpPr txBox="1"/>
          <p:nvPr/>
        </p:nvSpPr>
        <p:spPr>
          <a:xfrm>
            <a:off x="1673107" y="5644204"/>
            <a:ext cx="7340264" cy="300082"/>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70,6 % af boligorganisationer har inden for det seneste år haft problemer med kriminalitet og truende adfærd, som skaber utryghed i boligområder. (n=17)</a:t>
            </a:r>
          </a:p>
        </p:txBody>
      </p:sp>
      <p:sp>
        <p:nvSpPr>
          <p:cNvPr id="13" name="Pladsholder til diasnummer 2">
            <a:extLst>
              <a:ext uri="{FF2B5EF4-FFF2-40B4-BE49-F238E27FC236}">
                <a16:creationId xmlns:a16="http://schemas.microsoft.com/office/drawing/2014/main" id="{2F8B9307-1F77-0242-8A63-0309B0627579}"/>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46</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DB123D11-2F44-99A9-EFA8-6F42E04888E1}"/>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4B3B475B-C53C-B107-22FA-AF00048DC9E3}"/>
              </a:ext>
            </a:extLst>
          </p:cNvPr>
          <p:cNvSpPr/>
          <p:nvPr/>
        </p:nvSpPr>
        <p:spPr>
          <a:xfrm>
            <a:off x="0" y="857248"/>
            <a:ext cx="1520429" cy="1342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15. Har der inden for det seneste år været problemer med kriminalitet eller truende adfærd, som skaber utryghed i boligområdet?</a:t>
            </a:r>
          </a:p>
        </p:txBody>
      </p:sp>
      <p:graphicFrame>
        <p:nvGraphicFramePr>
          <p:cNvPr id="2" name="Diagram 1">
            <a:extLst>
              <a:ext uri="{FF2B5EF4-FFF2-40B4-BE49-F238E27FC236}">
                <a16:creationId xmlns:a16="http://schemas.microsoft.com/office/drawing/2014/main" id="{081A8DD1-9FB4-419D-B45A-B5407292F6FB}"/>
              </a:ext>
            </a:extLst>
          </p:cNvPr>
          <p:cNvGraphicFramePr>
            <a:graphicFrameLocks/>
          </p:cNvGraphicFramePr>
          <p:nvPr/>
        </p:nvGraphicFramePr>
        <p:xfrm>
          <a:off x="1899951" y="1299769"/>
          <a:ext cx="6583222" cy="4133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7827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215F6-E4F8-47BF-0FAD-DA8AF165AE44}"/>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C6F190D3-FDFB-2E28-D76D-66045C907410}"/>
              </a:ext>
            </a:extLst>
          </p:cNvPr>
          <p:cNvSpPr txBox="1"/>
          <p:nvPr/>
        </p:nvSpPr>
        <p:spPr>
          <a:xfrm>
            <a:off x="41525" y="1824919"/>
            <a:ext cx="1437379" cy="1361911"/>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hvor mange episoder der har været i de boligorganisationer, som har haft problemer.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kun besvaret af de boligorganisationer, som har haft problemer med kriminalitet eller truende adfærd.</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1F64C524-613B-F932-565B-EBED18D41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2C5859C6-7CF3-85B9-9D2B-E0EE46E55CE9}"/>
              </a:ext>
            </a:extLst>
          </p:cNvPr>
          <p:cNvSpPr txBox="1"/>
          <p:nvPr/>
        </p:nvSpPr>
        <p:spPr>
          <a:xfrm>
            <a:off x="1673107" y="5644204"/>
            <a:ext cx="734026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16,7 % af boligorganisationer (svarende til 2 stk.), har haft flere end 10 episoder. (n=12)</a:t>
            </a:r>
          </a:p>
        </p:txBody>
      </p:sp>
      <p:sp>
        <p:nvSpPr>
          <p:cNvPr id="13" name="Pladsholder til diasnummer 2">
            <a:extLst>
              <a:ext uri="{FF2B5EF4-FFF2-40B4-BE49-F238E27FC236}">
                <a16:creationId xmlns:a16="http://schemas.microsoft.com/office/drawing/2014/main" id="{0FF46BE6-CED7-B9CF-59A4-695FC661EE01}"/>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47</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3953EE4F-19E4-A8DC-2896-92992AB634BC}"/>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39D594C7-852C-4AAD-BD1E-04DDA6856508}"/>
              </a:ext>
            </a:extLst>
          </p:cNvPr>
          <p:cNvSpPr/>
          <p:nvPr/>
        </p:nvSpPr>
        <p:spPr>
          <a:xfrm>
            <a:off x="0" y="857248"/>
            <a:ext cx="1520429" cy="7607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16. Hvor mange episoder har der været tale om?</a:t>
            </a:r>
          </a:p>
        </p:txBody>
      </p:sp>
      <p:graphicFrame>
        <p:nvGraphicFramePr>
          <p:cNvPr id="2" name="Diagram 1">
            <a:extLst>
              <a:ext uri="{FF2B5EF4-FFF2-40B4-BE49-F238E27FC236}">
                <a16:creationId xmlns:a16="http://schemas.microsoft.com/office/drawing/2014/main" id="{AF673B4B-F8FB-4F80-B6A9-E3EB7386CF84}"/>
              </a:ext>
            </a:extLst>
          </p:cNvPr>
          <p:cNvGraphicFramePr>
            <a:graphicFrameLocks/>
          </p:cNvGraphicFramePr>
          <p:nvPr/>
        </p:nvGraphicFramePr>
        <p:xfrm>
          <a:off x="1627647" y="1265287"/>
          <a:ext cx="6952269" cy="4254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5776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62523-7BE6-895F-160C-6F93E67DEC6D}"/>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4D867CCB-EE55-7F1F-98C5-2FD7C7A35B4D}"/>
              </a:ext>
            </a:extLst>
          </p:cNvPr>
          <p:cNvSpPr txBox="1"/>
          <p:nvPr/>
        </p:nvSpPr>
        <p:spPr>
          <a:xfrm>
            <a:off x="0" y="2009552"/>
            <a:ext cx="1437379" cy="1131079"/>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hvem der har været årsag til utryghedsskabende episoder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kun besvaret af de boligorganisationer, som har haft episoder inden for det seneste pr.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6ABC3561-8448-D5CB-5C9B-D8FD238BD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54647BDF-83B6-279B-66A8-E1B91ED97347}"/>
              </a:ext>
            </a:extLst>
          </p:cNvPr>
          <p:cNvSpPr txBox="1"/>
          <p:nvPr/>
        </p:nvSpPr>
        <p:spPr>
          <a:xfrm>
            <a:off x="1673107" y="5644204"/>
            <a:ext cx="734026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66,7 % af boligorganisationer har de utryghedsskabende episoder været forårsaget af personer der ikke bor i området. (n=12)</a:t>
            </a:r>
          </a:p>
        </p:txBody>
      </p:sp>
      <p:sp>
        <p:nvSpPr>
          <p:cNvPr id="13" name="Pladsholder til diasnummer 2">
            <a:extLst>
              <a:ext uri="{FF2B5EF4-FFF2-40B4-BE49-F238E27FC236}">
                <a16:creationId xmlns:a16="http://schemas.microsoft.com/office/drawing/2014/main" id="{584D6A8C-40AE-EC0A-9E7C-218B0A65DA78}"/>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48</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A25D3BFA-8443-7453-AF84-D0024976C43A}"/>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114680A9-2274-F419-CF59-4F83AC6724E0}"/>
              </a:ext>
            </a:extLst>
          </p:cNvPr>
          <p:cNvSpPr/>
          <p:nvPr/>
        </p:nvSpPr>
        <p:spPr>
          <a:xfrm>
            <a:off x="0" y="857249"/>
            <a:ext cx="1520429" cy="10085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17. Hvem har været årsag til de utryghedsskabende episoder?</a:t>
            </a:r>
          </a:p>
        </p:txBody>
      </p:sp>
      <p:graphicFrame>
        <p:nvGraphicFramePr>
          <p:cNvPr id="2" name="Diagram 1">
            <a:extLst>
              <a:ext uri="{FF2B5EF4-FFF2-40B4-BE49-F238E27FC236}">
                <a16:creationId xmlns:a16="http://schemas.microsoft.com/office/drawing/2014/main" id="{F9875C87-7964-4137-93A1-DE70945E6E1F}"/>
              </a:ext>
            </a:extLst>
          </p:cNvPr>
          <p:cNvGraphicFramePr>
            <a:graphicFrameLocks/>
          </p:cNvGraphicFramePr>
          <p:nvPr/>
        </p:nvGraphicFramePr>
        <p:xfrm>
          <a:off x="1899951" y="1247998"/>
          <a:ext cx="6588986" cy="42427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1414CCDE-EA43-E377-43A6-4FE4C3181170}"/>
              </a:ext>
            </a:extLst>
          </p:cNvPr>
          <p:cNvSpPr txBox="1"/>
          <p:nvPr/>
        </p:nvSpPr>
        <p:spPr>
          <a:xfrm>
            <a:off x="4042762" y="4628963"/>
            <a:ext cx="1437875" cy="507831"/>
          </a:xfrm>
          <a:prstGeom prst="rect">
            <a:avLst/>
          </a:prstGeom>
          <a:noFill/>
        </p:spPr>
        <p:txBody>
          <a:bodyPr wrap="square">
            <a:spAutoFit/>
          </a:bodyPr>
          <a:lstStyle/>
          <a:p>
            <a:r>
              <a:rPr lang="da-DK" sz="1350" dirty="0">
                <a:solidFill>
                  <a:srgbClr val="000000"/>
                </a:solidFill>
                <a:latin typeface="Calibri" panose="020F0502020204030204" pitchFamily="34" charset="0"/>
              </a:rPr>
              <a:t>Bandemedlemmer</a:t>
            </a:r>
            <a:r>
              <a:rPr lang="da-DK" sz="1350" dirty="0"/>
              <a:t> </a:t>
            </a:r>
          </a:p>
        </p:txBody>
      </p:sp>
    </p:spTree>
    <p:extLst>
      <p:ext uri="{BB962C8B-B14F-4D97-AF65-F5344CB8AC3E}">
        <p14:creationId xmlns:p14="http://schemas.microsoft.com/office/powerpoint/2010/main" val="1486248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93635-4F59-37D9-DD5E-6333072B476D}"/>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384704E7-612B-787E-EC6E-613E3C73DCE9}"/>
              </a:ext>
            </a:extLst>
          </p:cNvPr>
          <p:cNvSpPr txBox="1"/>
          <p:nvPr/>
        </p:nvSpPr>
        <p:spPr>
          <a:xfrm>
            <a:off x="6435" y="2095780"/>
            <a:ext cx="1437379" cy="1131079"/>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boligorganisationerne føler, at politiet har gjort det, de skal i forhold til at bekæmpe kriminaliteten i boligområderne.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besvaret af alle.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5004A007-2D0A-CA41-5628-89A6DE0C5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E5F11B62-F2DA-8A3E-8B3D-F0833061C6F5}"/>
              </a:ext>
            </a:extLst>
          </p:cNvPr>
          <p:cNvSpPr txBox="1"/>
          <p:nvPr/>
        </p:nvSpPr>
        <p:spPr>
          <a:xfrm>
            <a:off x="1673107" y="5644204"/>
            <a:ext cx="734026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94,1 % af boligorganisationer føler, at politiet har gjort det, de skal i forhold til at bekæmpe kriminaliteten i boligområderne. (n=17)</a:t>
            </a:r>
          </a:p>
        </p:txBody>
      </p:sp>
      <p:sp>
        <p:nvSpPr>
          <p:cNvPr id="13" name="Pladsholder til diasnummer 2">
            <a:extLst>
              <a:ext uri="{FF2B5EF4-FFF2-40B4-BE49-F238E27FC236}">
                <a16:creationId xmlns:a16="http://schemas.microsoft.com/office/drawing/2014/main" id="{F6AEDBD4-AD9F-F291-B0D4-5D336D542858}"/>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49</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DACC728-97FC-FD12-B9AC-CFA00A40B633}"/>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F8D578F2-78AF-8401-52CC-3118B3FB0A62}"/>
              </a:ext>
            </a:extLst>
          </p:cNvPr>
          <p:cNvSpPr/>
          <p:nvPr/>
        </p:nvSpPr>
        <p:spPr>
          <a:xfrm>
            <a:off x="0" y="857249"/>
            <a:ext cx="1520429" cy="1066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18. Føler I, at politiet har gjort det, de skal i forhold til at bekæmpe kriminaliteten i boligområdet?</a:t>
            </a:r>
          </a:p>
        </p:txBody>
      </p:sp>
      <p:graphicFrame>
        <p:nvGraphicFramePr>
          <p:cNvPr id="2" name="Diagram 1">
            <a:extLst>
              <a:ext uri="{FF2B5EF4-FFF2-40B4-BE49-F238E27FC236}">
                <a16:creationId xmlns:a16="http://schemas.microsoft.com/office/drawing/2014/main" id="{CBAC0E39-21A9-4564-B001-6A3C8D0BE6B4}"/>
              </a:ext>
            </a:extLst>
          </p:cNvPr>
          <p:cNvGraphicFramePr>
            <a:graphicFrameLocks/>
          </p:cNvGraphicFramePr>
          <p:nvPr/>
        </p:nvGraphicFramePr>
        <p:xfrm>
          <a:off x="1849841" y="1299770"/>
          <a:ext cx="6694985" cy="4190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462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2. Hvilke problemer medfører de?</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Spørgsmålet er kun besvaret af de boligorganisationer, som har problemer med bandekriminalitet/kriminelle grupper.</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81328"/>
            <a:ext cx="6912421" cy="369332"/>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hvilke problemer bandekriminalitet/kriminelle grupper medfører for boligorganisationerne. Af figuren fremgår det, at 100 % af boligorganisationerne, der oplever problemer, mener at deres adfærd skaber utryghed. (n=12)</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5</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p:cNvGraphicFramePr/>
          <p:nvPr/>
        </p:nvGraphicFramePr>
        <p:xfrm>
          <a:off x="2411760" y="548680"/>
          <a:ext cx="5760640" cy="576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17CE3-764C-AE33-7B7C-02F7DDC05AC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D910B6CC-99E1-AA52-4906-0C3FFD20B2BA}"/>
              </a:ext>
            </a:extLst>
          </p:cNvPr>
          <p:cNvSpPr txBox="1"/>
          <p:nvPr/>
        </p:nvSpPr>
        <p:spPr>
          <a:xfrm>
            <a:off x="0" y="2649030"/>
            <a:ext cx="1437379" cy="1708160"/>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boligorganisationerne har kendskab til, om der fra politiet, kommunale institutioner er igangsat initiativer, der skal forebygge fremtidige episoder.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Eksempler på initiativer kan ses på næste side.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besvaret af alle.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544E025-081F-F748-678B-90DFA7419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C7A98E79-0909-E572-5294-5C068B906F5E}"/>
              </a:ext>
            </a:extLst>
          </p:cNvPr>
          <p:cNvSpPr txBox="1"/>
          <p:nvPr/>
        </p:nvSpPr>
        <p:spPr>
          <a:xfrm>
            <a:off x="1625173" y="5644204"/>
            <a:ext cx="7388198"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58,8 % af boligorganisationer har kendskab til initiativer fra politiet, kommunale institutioner, som skal forebygge fremtidige episoder. (n=17)</a:t>
            </a:r>
          </a:p>
        </p:txBody>
      </p:sp>
      <p:sp>
        <p:nvSpPr>
          <p:cNvPr id="13" name="Pladsholder til diasnummer 2">
            <a:extLst>
              <a:ext uri="{FF2B5EF4-FFF2-40B4-BE49-F238E27FC236}">
                <a16:creationId xmlns:a16="http://schemas.microsoft.com/office/drawing/2014/main" id="{C9ADE08F-6599-EE76-46DB-31745DF187E9}"/>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50</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E4D43A49-394C-1CAD-61AA-AB49A8C65ACE}"/>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46A5FC30-A554-2890-35AB-A4C9656EA4C5}"/>
              </a:ext>
            </a:extLst>
          </p:cNvPr>
          <p:cNvSpPr/>
          <p:nvPr/>
        </p:nvSpPr>
        <p:spPr>
          <a:xfrm>
            <a:off x="0" y="857248"/>
            <a:ext cx="1520429" cy="1567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19. Har I kendskab til, om der fra politiet, kommune, kommunale institutioner er igangsat initiativer, der skal forebygge fremtidige episoder, som kan skabe utryghed?</a:t>
            </a:r>
          </a:p>
        </p:txBody>
      </p:sp>
      <p:graphicFrame>
        <p:nvGraphicFramePr>
          <p:cNvPr id="4" name="Diagram 3">
            <a:extLst>
              <a:ext uri="{FF2B5EF4-FFF2-40B4-BE49-F238E27FC236}">
                <a16:creationId xmlns:a16="http://schemas.microsoft.com/office/drawing/2014/main" id="{7D6B25D8-0D8F-4B92-83CC-7A62E4A9E9CD}"/>
              </a:ext>
            </a:extLst>
          </p:cNvPr>
          <p:cNvGraphicFramePr>
            <a:graphicFrameLocks/>
          </p:cNvGraphicFramePr>
          <p:nvPr/>
        </p:nvGraphicFramePr>
        <p:xfrm>
          <a:off x="1740343" y="1182771"/>
          <a:ext cx="6798049" cy="43943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6828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C291F-5475-4957-9DBF-980CEC442AAB}"/>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2FFB6453-8DAB-5A1A-7914-422281795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3" name="Pladsholder til diasnummer 2">
            <a:extLst>
              <a:ext uri="{FF2B5EF4-FFF2-40B4-BE49-F238E27FC236}">
                <a16:creationId xmlns:a16="http://schemas.microsoft.com/office/drawing/2014/main" id="{080337CD-662E-A898-0986-B3C6D761C52D}"/>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51</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8E6F1669-62B2-DE02-38CF-451A4AD089F8}"/>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2176C94E-D6E2-5DA1-B5EE-1C464FAE07C5}"/>
              </a:ext>
            </a:extLst>
          </p:cNvPr>
          <p:cNvSpPr/>
          <p:nvPr/>
        </p:nvSpPr>
        <p:spPr>
          <a:xfrm>
            <a:off x="0" y="857248"/>
            <a:ext cx="2051637" cy="12217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19. Har I kendskab til, om der fra politiet, kommune, kommunale institutioner er igangsat initiativer, der skal forebygge fremtidige episoder, som kan skabe utryghed?</a:t>
            </a:r>
          </a:p>
        </p:txBody>
      </p:sp>
      <p:graphicFrame>
        <p:nvGraphicFramePr>
          <p:cNvPr id="7" name="Tabel 6">
            <a:extLst>
              <a:ext uri="{FF2B5EF4-FFF2-40B4-BE49-F238E27FC236}">
                <a16:creationId xmlns:a16="http://schemas.microsoft.com/office/drawing/2014/main" id="{DA69760D-45D3-D038-79FD-BF6196290C2F}"/>
              </a:ext>
            </a:extLst>
          </p:cNvPr>
          <p:cNvGraphicFramePr>
            <a:graphicFrameLocks noGrp="1"/>
          </p:cNvGraphicFramePr>
          <p:nvPr/>
        </p:nvGraphicFramePr>
        <p:xfrm>
          <a:off x="282869" y="2291392"/>
          <a:ext cx="7886700" cy="2842022"/>
        </p:xfrm>
        <a:graphic>
          <a:graphicData uri="http://schemas.openxmlformats.org/drawingml/2006/table">
            <a:tbl>
              <a:tblPr/>
              <a:tblGrid>
                <a:gridCol w="7886700">
                  <a:extLst>
                    <a:ext uri="{9D8B030D-6E8A-4147-A177-3AD203B41FA5}">
                      <a16:colId xmlns:a16="http://schemas.microsoft.com/office/drawing/2014/main" val="3383806226"/>
                    </a:ext>
                  </a:extLst>
                </a:gridCol>
              </a:tblGrid>
              <a:tr h="237892">
                <a:tc>
                  <a:txBody>
                    <a:bodyPr/>
                    <a:lstStyle/>
                    <a:p>
                      <a:pPr algn="l" fontAlgn="b"/>
                      <a:r>
                        <a:rPr lang="da-DK" sz="900" b="0" i="0" u="none" strike="noStrike" dirty="0">
                          <a:solidFill>
                            <a:srgbClr val="000000"/>
                          </a:solidFill>
                          <a:effectLst/>
                          <a:latin typeface="Calibri" panose="020F0502020204030204" pitchFamily="34" charset="0"/>
                        </a:rPr>
                        <a:t>Jævnlig rutinetjek</a:t>
                      </a:r>
                    </a:p>
                  </a:txBody>
                  <a:tcPr marL="3755" marR="3755" marT="3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8019149"/>
                  </a:ext>
                </a:extLst>
              </a:tr>
              <a:tr h="237892">
                <a:tc>
                  <a:txBody>
                    <a:bodyPr/>
                    <a:lstStyle/>
                    <a:p>
                      <a:pPr algn="l" fontAlgn="b"/>
                      <a:r>
                        <a:rPr lang="da-DK" sz="900" b="0" i="0" u="none" strike="noStrike" dirty="0">
                          <a:solidFill>
                            <a:srgbClr val="000000"/>
                          </a:solidFill>
                          <a:effectLst/>
                          <a:latin typeface="Calibri" panose="020F0502020204030204" pitchFamily="34" charset="0"/>
                        </a:rPr>
                        <a:t>De patruljerer i området og er til stede</a:t>
                      </a:r>
                    </a:p>
                  </a:txBody>
                  <a:tcPr marL="3755" marR="3755" marT="3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5795794"/>
                  </a:ext>
                </a:extLst>
              </a:tr>
              <a:tr h="237892">
                <a:tc>
                  <a:txBody>
                    <a:bodyPr/>
                    <a:lstStyle/>
                    <a:p>
                      <a:pPr algn="l" fontAlgn="b"/>
                      <a:r>
                        <a:rPr lang="da-DK" sz="900" b="0" i="0" u="none" strike="noStrike" dirty="0">
                          <a:solidFill>
                            <a:srgbClr val="000000"/>
                          </a:solidFill>
                          <a:effectLst/>
                          <a:latin typeface="Calibri" panose="020F0502020204030204" pitchFamily="34" charset="0"/>
                        </a:rPr>
                        <a:t>Politiet patruljerer og er opmærksomme på dem der kommer og går i området</a:t>
                      </a:r>
                    </a:p>
                  </a:txBody>
                  <a:tcPr marL="3755" marR="3755" marT="3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1409191"/>
                  </a:ext>
                </a:extLst>
              </a:tr>
              <a:tr h="237892">
                <a:tc>
                  <a:txBody>
                    <a:bodyPr/>
                    <a:lstStyle/>
                    <a:p>
                      <a:pPr algn="l" fontAlgn="b"/>
                      <a:r>
                        <a:rPr lang="da-DK" sz="900" b="0" i="0" u="none" strike="noStrike" dirty="0">
                          <a:solidFill>
                            <a:srgbClr val="000000"/>
                          </a:solidFill>
                          <a:effectLst/>
                          <a:latin typeface="Calibri" panose="020F0502020204030204" pitchFamily="34" charset="0"/>
                        </a:rPr>
                        <a:t>Tryghedsvandring, åbenhed, videoovervågning, kontakt, arbejde på ansættelse af boligsocial vicevært og tæt samarbejde med nærpolitiet, samt synlighed.</a:t>
                      </a:r>
                    </a:p>
                  </a:txBody>
                  <a:tcPr marL="3755" marR="3755" marT="3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869479"/>
                  </a:ext>
                </a:extLst>
              </a:tr>
              <a:tr h="237892">
                <a:tc>
                  <a:txBody>
                    <a:bodyPr/>
                    <a:lstStyle/>
                    <a:p>
                      <a:pPr algn="l" fontAlgn="b"/>
                      <a:r>
                        <a:rPr lang="da-DK" sz="900" b="0" i="0" u="none" strike="noStrike" dirty="0">
                          <a:solidFill>
                            <a:srgbClr val="000000"/>
                          </a:solidFill>
                          <a:effectLst/>
                          <a:latin typeface="Calibri" panose="020F0502020204030204" pitchFamily="34" charset="0"/>
                        </a:rPr>
                        <a:t>Det ligger ved kommunen, han ved ikke konkret hvad der gøres.</a:t>
                      </a:r>
                    </a:p>
                  </a:txBody>
                  <a:tcPr marL="3755" marR="3755" marT="3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3131974"/>
                  </a:ext>
                </a:extLst>
              </a:tr>
              <a:tr h="237892">
                <a:tc>
                  <a:txBody>
                    <a:bodyPr/>
                    <a:lstStyle/>
                    <a:p>
                      <a:pPr algn="l" fontAlgn="b"/>
                      <a:r>
                        <a:rPr lang="da-DK" sz="900" b="0" i="0" u="none" strike="noStrike" dirty="0">
                          <a:solidFill>
                            <a:srgbClr val="000000"/>
                          </a:solidFill>
                          <a:effectLst/>
                          <a:latin typeface="Calibri" panose="020F0502020204030204" pitchFamily="34" charset="0"/>
                        </a:rPr>
                        <a:t>Der er SSP samarbejdet, faste tirsdagsmøder med politi og kommune, der er sub-aftale (politi har adgang til alle kældere).</a:t>
                      </a:r>
                    </a:p>
                  </a:txBody>
                  <a:tcPr marL="3755" marR="3755" marT="3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4531640"/>
                  </a:ext>
                </a:extLst>
              </a:tr>
              <a:tr h="237892">
                <a:tc>
                  <a:txBody>
                    <a:bodyPr/>
                    <a:lstStyle/>
                    <a:p>
                      <a:pPr algn="l" fontAlgn="b"/>
                      <a:r>
                        <a:rPr lang="da-DK" sz="900" b="0" i="0" u="none" strike="noStrike" dirty="0">
                          <a:solidFill>
                            <a:srgbClr val="000000"/>
                          </a:solidFill>
                          <a:effectLst/>
                          <a:latin typeface="Calibri" panose="020F0502020204030204" pitchFamily="34" charset="0"/>
                        </a:rPr>
                        <a:t>Tryghedsvandringer</a:t>
                      </a:r>
                    </a:p>
                  </a:txBody>
                  <a:tcPr marL="3755" marR="3755" marT="3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3769831"/>
                  </a:ext>
                </a:extLst>
              </a:tr>
              <a:tr h="237892">
                <a:tc>
                  <a:txBody>
                    <a:bodyPr/>
                    <a:lstStyle/>
                    <a:p>
                      <a:pPr algn="l" fontAlgn="b"/>
                      <a:r>
                        <a:rPr lang="da-DK" sz="900" b="0" i="0" u="none" strike="noStrike" dirty="0">
                          <a:solidFill>
                            <a:srgbClr val="000000"/>
                          </a:solidFill>
                          <a:effectLst/>
                          <a:latin typeface="Calibri" panose="020F0502020204030204" pitchFamily="34" charset="0"/>
                        </a:rPr>
                        <a:t>Samarbejde mellem alle parter for at sikre områdets tryghed.</a:t>
                      </a:r>
                    </a:p>
                  </a:txBody>
                  <a:tcPr marL="3755" marR="3755" marT="3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953666"/>
                  </a:ext>
                </a:extLst>
              </a:tr>
              <a:tr h="237892">
                <a:tc>
                  <a:txBody>
                    <a:bodyPr/>
                    <a:lstStyle/>
                    <a:p>
                      <a:pPr algn="l" fontAlgn="b"/>
                      <a:r>
                        <a:rPr lang="da-DK" sz="900" b="0" i="0" u="none" strike="noStrike" dirty="0">
                          <a:solidFill>
                            <a:srgbClr val="000000"/>
                          </a:solidFill>
                          <a:effectLst/>
                          <a:latin typeface="Calibri" panose="020F0502020204030204" pitchFamily="34" charset="0"/>
                        </a:rPr>
                        <a:t>Visitation i hele området og lokal politi kommer jævnligt i området.</a:t>
                      </a:r>
                    </a:p>
                  </a:txBody>
                  <a:tcPr marL="3755" marR="3755" marT="3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5372493"/>
                  </a:ext>
                </a:extLst>
              </a:tr>
              <a:tr h="700997">
                <a:tc>
                  <a:txBody>
                    <a:bodyPr/>
                    <a:lstStyle/>
                    <a:p>
                      <a:pPr algn="l" fontAlgn="b"/>
                      <a:r>
                        <a:rPr lang="da-DK" sz="900" b="0" i="0" u="none" strike="noStrike" dirty="0">
                          <a:solidFill>
                            <a:srgbClr val="000000"/>
                          </a:solidFill>
                          <a:effectLst/>
                          <a:latin typeface="Calibri" panose="020F0502020204030204" pitchFamily="34" charset="0"/>
                        </a:rPr>
                        <a:t>Overvågning i området, lyssensor på brandtrapper, tryghedsmøder, som kommer ind på hvad man kan gøre for at øge trygheden, der er kommet nærpoliti station i Høje Gladsaxe, gadeteamet fra SSP har været opsøgende, der har også været kampagner som opfordrer til at anmelde kriminelle handling og samtidig gjort det nemmere at anmelde episoder og øget den generelle tilstedeværelse fra politiet, for at øge trygheden.</a:t>
                      </a:r>
                    </a:p>
                  </a:txBody>
                  <a:tcPr marL="3755" marR="3755" marT="3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5863204"/>
                  </a:ext>
                </a:extLst>
              </a:tr>
            </a:tbl>
          </a:graphicData>
        </a:graphic>
      </p:graphicFrame>
    </p:spTree>
    <p:extLst>
      <p:ext uri="{BB962C8B-B14F-4D97-AF65-F5344CB8AC3E}">
        <p14:creationId xmlns:p14="http://schemas.microsoft.com/office/powerpoint/2010/main" val="3956524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6FD1D-8D40-E4F6-C8FB-E79B66DDAAEF}"/>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246C49B7-E53E-042A-8D16-3C2568B35F58}"/>
              </a:ext>
            </a:extLst>
          </p:cNvPr>
          <p:cNvSpPr txBox="1"/>
          <p:nvPr/>
        </p:nvSpPr>
        <p:spPr>
          <a:xfrm>
            <a:off x="0" y="2810614"/>
            <a:ext cx="1437379" cy="1131079"/>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boligorganisationerne er inddraget i et samarbejde med politiet i forhold til at få løst problemer med utryghed.</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besvaret af alle.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1C25CAC-593D-A3EA-11B3-90B3E8D86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07AA919B-A595-D1B8-EF10-43EBE95093A8}"/>
              </a:ext>
            </a:extLst>
          </p:cNvPr>
          <p:cNvSpPr txBox="1"/>
          <p:nvPr/>
        </p:nvSpPr>
        <p:spPr>
          <a:xfrm>
            <a:off x="1673107" y="5644204"/>
            <a:ext cx="734026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82,4 % af boligorganisationer er inddraget i samarbejdet med politiet i forhold til at få løst problemer med utryghed (n=17)</a:t>
            </a:r>
          </a:p>
        </p:txBody>
      </p:sp>
      <p:sp>
        <p:nvSpPr>
          <p:cNvPr id="13" name="Pladsholder til diasnummer 2">
            <a:extLst>
              <a:ext uri="{FF2B5EF4-FFF2-40B4-BE49-F238E27FC236}">
                <a16:creationId xmlns:a16="http://schemas.microsoft.com/office/drawing/2014/main" id="{49F66F83-44AD-B153-AFCC-A3A8C0BAF0BD}"/>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52</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6FDD862D-B8D1-8291-5400-2104EB99BC75}"/>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2B4D15AB-851B-7E80-1A77-086D5B1FBDF7}"/>
              </a:ext>
            </a:extLst>
          </p:cNvPr>
          <p:cNvSpPr/>
          <p:nvPr/>
        </p:nvSpPr>
        <p:spPr>
          <a:xfrm>
            <a:off x="0" y="857248"/>
            <a:ext cx="1520429" cy="1717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20. Er bolig-organisationen, afdelingen eller eventuelt den boligsociale helhedsplan inddraget i et samarbejde med politiet i forhold til at få løst problemer med utryghed?</a:t>
            </a:r>
          </a:p>
        </p:txBody>
      </p:sp>
      <p:graphicFrame>
        <p:nvGraphicFramePr>
          <p:cNvPr id="2" name="Diagram 1">
            <a:extLst>
              <a:ext uri="{FF2B5EF4-FFF2-40B4-BE49-F238E27FC236}">
                <a16:creationId xmlns:a16="http://schemas.microsoft.com/office/drawing/2014/main" id="{D15FA582-EE5F-4DFF-B9F4-1DBEF4B5C614}"/>
              </a:ext>
            </a:extLst>
          </p:cNvPr>
          <p:cNvGraphicFramePr>
            <a:graphicFrameLocks/>
          </p:cNvGraphicFramePr>
          <p:nvPr/>
        </p:nvGraphicFramePr>
        <p:xfrm>
          <a:off x="1809500" y="1177007"/>
          <a:ext cx="6610280" cy="42503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3916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B4E6A-A158-B49E-C716-65D90F0CBFA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B0A798A3-7CF4-89B3-1EBB-0D4159672FE8}"/>
              </a:ext>
            </a:extLst>
          </p:cNvPr>
          <p:cNvSpPr txBox="1"/>
          <p:nvPr/>
        </p:nvSpPr>
        <p:spPr>
          <a:xfrm>
            <a:off x="65868" y="2020860"/>
            <a:ext cx="1437379" cy="1015663"/>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boligorganisationerne typisk arbejder med de samme personer hos politiet.</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besvaret af alle.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9F697D4D-0B37-0912-58F1-D466F73E9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1FFB4551-4EB5-0D59-A6EA-FB36F047B174}"/>
              </a:ext>
            </a:extLst>
          </p:cNvPr>
          <p:cNvSpPr txBox="1"/>
          <p:nvPr/>
        </p:nvSpPr>
        <p:spPr>
          <a:xfrm>
            <a:off x="1673107" y="5644204"/>
            <a:ext cx="734026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58,8 % af boligorganisationerne typisk arbejder med de samme personer hos politiet. (n=17)</a:t>
            </a:r>
          </a:p>
        </p:txBody>
      </p:sp>
      <p:sp>
        <p:nvSpPr>
          <p:cNvPr id="13" name="Pladsholder til diasnummer 2">
            <a:extLst>
              <a:ext uri="{FF2B5EF4-FFF2-40B4-BE49-F238E27FC236}">
                <a16:creationId xmlns:a16="http://schemas.microsoft.com/office/drawing/2014/main" id="{5C2B5C51-61F7-8327-0C5B-DE6D88B8DD04}"/>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53</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8A2A2700-6660-AA44-5BD9-3E6B92A3387D}"/>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C5837977-4566-112E-CCCE-8D416C463BDB}"/>
              </a:ext>
            </a:extLst>
          </p:cNvPr>
          <p:cNvSpPr/>
          <p:nvPr/>
        </p:nvSpPr>
        <p:spPr>
          <a:xfrm>
            <a:off x="0" y="857248"/>
            <a:ext cx="1520429" cy="1008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21. Er det typisk de samme personer hos politiet, I samarbejder med?</a:t>
            </a:r>
          </a:p>
        </p:txBody>
      </p:sp>
      <p:graphicFrame>
        <p:nvGraphicFramePr>
          <p:cNvPr id="2" name="Diagram 1">
            <a:extLst>
              <a:ext uri="{FF2B5EF4-FFF2-40B4-BE49-F238E27FC236}">
                <a16:creationId xmlns:a16="http://schemas.microsoft.com/office/drawing/2014/main" id="{B16DD965-5A8F-4D48-8161-D30C4337F6EE}"/>
              </a:ext>
            </a:extLst>
          </p:cNvPr>
          <p:cNvGraphicFramePr>
            <a:graphicFrameLocks/>
          </p:cNvGraphicFramePr>
          <p:nvPr/>
        </p:nvGraphicFramePr>
        <p:xfrm>
          <a:off x="1815263" y="1299770"/>
          <a:ext cx="6723129" cy="4075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9768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5A038-2D61-C0B4-D2D1-D428E111C4C3}"/>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F9B9FA54-010F-3214-B383-4509118A2AAA}"/>
              </a:ext>
            </a:extLst>
          </p:cNvPr>
          <p:cNvSpPr txBox="1"/>
          <p:nvPr/>
        </p:nvSpPr>
        <p:spPr>
          <a:xfrm>
            <a:off x="79390" y="2539533"/>
            <a:ext cx="1437379" cy="1015663"/>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betjentene i områder fungerer som rollemodeller.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besvaret af alle.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BE4B985-FA6D-1481-17D8-D2FC46D8D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D6B89BB0-4775-AA35-6DC5-76E7F294C606}"/>
              </a:ext>
            </a:extLst>
          </p:cNvPr>
          <p:cNvSpPr txBox="1"/>
          <p:nvPr/>
        </p:nvSpPr>
        <p:spPr>
          <a:xfrm>
            <a:off x="1673107" y="5644204"/>
            <a:ext cx="7340264" cy="300082"/>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70,6 % af boligorganisationer fungerer betjentene i området i en eller flere sammenhænge som rollemodeller for børn og unge i boligområdet. (n=17)</a:t>
            </a:r>
          </a:p>
        </p:txBody>
      </p:sp>
      <p:sp>
        <p:nvSpPr>
          <p:cNvPr id="13" name="Pladsholder til diasnummer 2">
            <a:extLst>
              <a:ext uri="{FF2B5EF4-FFF2-40B4-BE49-F238E27FC236}">
                <a16:creationId xmlns:a16="http://schemas.microsoft.com/office/drawing/2014/main" id="{63D02C90-E32A-C2DA-0821-2E41F1636648}"/>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54</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2B69B1F3-0A69-87E3-F79B-3491E12B1463}"/>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7F69B2A4-AF61-FABD-191A-0730957683AB}"/>
              </a:ext>
            </a:extLst>
          </p:cNvPr>
          <p:cNvSpPr/>
          <p:nvPr/>
        </p:nvSpPr>
        <p:spPr>
          <a:xfrm>
            <a:off x="0" y="857248"/>
            <a:ext cx="1520429" cy="1521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22. Fungerer betjentene, der opererer i området i en eller flere sammenhænge som rollemodeller for børn og unge i boligområdet?</a:t>
            </a:r>
          </a:p>
        </p:txBody>
      </p:sp>
      <p:graphicFrame>
        <p:nvGraphicFramePr>
          <p:cNvPr id="2" name="Diagram 1">
            <a:extLst>
              <a:ext uri="{FF2B5EF4-FFF2-40B4-BE49-F238E27FC236}">
                <a16:creationId xmlns:a16="http://schemas.microsoft.com/office/drawing/2014/main" id="{B73EE17C-A062-4211-AAD1-1EF077B24B6F}"/>
              </a:ext>
            </a:extLst>
          </p:cNvPr>
          <p:cNvGraphicFramePr>
            <a:graphicFrameLocks/>
          </p:cNvGraphicFramePr>
          <p:nvPr/>
        </p:nvGraphicFramePr>
        <p:xfrm>
          <a:off x="1723055" y="1188533"/>
          <a:ext cx="6815337" cy="4325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533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60BC2-0353-D8CC-BCDC-A4F8744387F1}"/>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8380F53B-668D-F5EE-8335-AE6BCAD54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3" name="Pladsholder til diasnummer 2">
            <a:extLst>
              <a:ext uri="{FF2B5EF4-FFF2-40B4-BE49-F238E27FC236}">
                <a16:creationId xmlns:a16="http://schemas.microsoft.com/office/drawing/2014/main" id="{258EA3AE-DF82-00C8-18D7-8A5894144E06}"/>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55</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FA65485-2232-2C43-FFDA-6227A6FE7EC7}"/>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F0F02867-5119-A45F-D8E1-750F84897822}"/>
              </a:ext>
            </a:extLst>
          </p:cNvPr>
          <p:cNvSpPr/>
          <p:nvPr/>
        </p:nvSpPr>
        <p:spPr>
          <a:xfrm>
            <a:off x="0" y="857248"/>
            <a:ext cx="2449286" cy="829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22. Hvorledes fungerer betjentene, som rollemodeller?</a:t>
            </a:r>
          </a:p>
        </p:txBody>
      </p:sp>
      <p:graphicFrame>
        <p:nvGraphicFramePr>
          <p:cNvPr id="4" name="Tabel 3">
            <a:extLst>
              <a:ext uri="{FF2B5EF4-FFF2-40B4-BE49-F238E27FC236}">
                <a16:creationId xmlns:a16="http://schemas.microsoft.com/office/drawing/2014/main" id="{CEAA2224-13E4-BE01-BF68-C92477992702}"/>
              </a:ext>
            </a:extLst>
          </p:cNvPr>
          <p:cNvGraphicFramePr>
            <a:graphicFrameLocks noGrp="1"/>
          </p:cNvGraphicFramePr>
          <p:nvPr/>
        </p:nvGraphicFramePr>
        <p:xfrm>
          <a:off x="173372" y="1969506"/>
          <a:ext cx="7886700" cy="2264877"/>
        </p:xfrm>
        <a:graphic>
          <a:graphicData uri="http://schemas.openxmlformats.org/drawingml/2006/table">
            <a:tbl>
              <a:tblPr/>
              <a:tblGrid>
                <a:gridCol w="7886700">
                  <a:extLst>
                    <a:ext uri="{9D8B030D-6E8A-4147-A177-3AD203B41FA5}">
                      <a16:colId xmlns:a16="http://schemas.microsoft.com/office/drawing/2014/main" val="394660002"/>
                    </a:ext>
                  </a:extLst>
                </a:gridCol>
              </a:tblGrid>
              <a:tr h="188740">
                <a:tc>
                  <a:txBody>
                    <a:bodyPr/>
                    <a:lstStyle/>
                    <a:p>
                      <a:pPr algn="l" fontAlgn="b"/>
                      <a:r>
                        <a:rPr lang="da-DK" sz="800" b="0" i="0" u="none" strike="noStrike" dirty="0">
                          <a:solidFill>
                            <a:srgbClr val="000000"/>
                          </a:solidFill>
                          <a:effectLst/>
                          <a:latin typeface="Calibri" panose="020F0502020204030204" pitchFamily="34" charset="0"/>
                        </a:rPr>
                        <a:t>De håndterer situationerne godt, og vejleder børnene i hvad der er rigtig og forkert, og fortæller dem, at de gerne vil hjælpe dem</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2702694"/>
                  </a:ext>
                </a:extLst>
              </a:tr>
              <a:tr h="188740">
                <a:tc>
                  <a:txBody>
                    <a:bodyPr/>
                    <a:lstStyle/>
                    <a:p>
                      <a:pPr algn="l" fontAlgn="b"/>
                      <a:r>
                        <a:rPr lang="da-DK" sz="800" b="0" i="0" u="none" strike="noStrike" dirty="0">
                          <a:solidFill>
                            <a:srgbClr val="000000"/>
                          </a:solidFill>
                          <a:effectLst/>
                          <a:latin typeface="Calibri" panose="020F0502020204030204" pitchFamily="34" charset="0"/>
                        </a:rPr>
                        <a:t>De vejleder dem</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9737373"/>
                  </a:ext>
                </a:extLst>
              </a:tr>
              <a:tr h="188740">
                <a:tc>
                  <a:txBody>
                    <a:bodyPr/>
                    <a:lstStyle/>
                    <a:p>
                      <a:pPr algn="l" fontAlgn="b"/>
                      <a:r>
                        <a:rPr lang="da-DK" sz="800" b="0" i="0" u="none" strike="noStrike" dirty="0">
                          <a:solidFill>
                            <a:srgbClr val="000000"/>
                          </a:solidFill>
                          <a:effectLst/>
                          <a:latin typeface="Calibri" panose="020F0502020204030204" pitchFamily="34" charset="0"/>
                        </a:rPr>
                        <a:t>De hjælper med at snakke de unge til fornuft</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6184819"/>
                  </a:ext>
                </a:extLst>
              </a:tr>
              <a:tr h="188740">
                <a:tc>
                  <a:txBody>
                    <a:bodyPr/>
                    <a:lstStyle/>
                    <a:p>
                      <a:pPr algn="l" fontAlgn="b"/>
                      <a:r>
                        <a:rPr lang="da-DK" sz="800" b="0" i="0" u="none" strike="noStrike" dirty="0">
                          <a:solidFill>
                            <a:srgbClr val="000000"/>
                          </a:solidFill>
                          <a:effectLst/>
                          <a:latin typeface="Calibri" panose="020F0502020204030204" pitchFamily="34" charset="0"/>
                        </a:rPr>
                        <a:t>Hjælper dem med at komme videre</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6152712"/>
                  </a:ext>
                </a:extLst>
              </a:tr>
              <a:tr h="188740">
                <a:tc>
                  <a:txBody>
                    <a:bodyPr/>
                    <a:lstStyle/>
                    <a:p>
                      <a:pPr algn="l" fontAlgn="b"/>
                      <a:r>
                        <a:rPr lang="da-DK" sz="800" b="0" i="0" u="none" strike="noStrike" dirty="0">
                          <a:solidFill>
                            <a:srgbClr val="000000"/>
                          </a:solidFill>
                          <a:effectLst/>
                          <a:latin typeface="Calibri" panose="020F0502020204030204" pitchFamily="34" charset="0"/>
                        </a:rPr>
                        <a:t>De hjælper dem med at komme ud af kriminaliteten, dette hjælper dog ikke nødvendigvis altid</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9860555"/>
                  </a:ext>
                </a:extLst>
              </a:tr>
              <a:tr h="188740">
                <a:tc>
                  <a:txBody>
                    <a:bodyPr/>
                    <a:lstStyle/>
                    <a:p>
                      <a:pPr algn="l" fontAlgn="b"/>
                      <a:r>
                        <a:rPr lang="da-DK" sz="800" b="0" i="0" u="none" strike="noStrike" dirty="0">
                          <a:solidFill>
                            <a:srgbClr val="000000"/>
                          </a:solidFill>
                          <a:effectLst/>
                          <a:latin typeface="Calibri" panose="020F0502020204030204" pitchFamily="34" charset="0"/>
                        </a:rPr>
                        <a:t>De prøver at vejlede</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778798"/>
                  </a:ext>
                </a:extLst>
              </a:tr>
              <a:tr h="188740">
                <a:tc>
                  <a:txBody>
                    <a:bodyPr/>
                    <a:lstStyle/>
                    <a:p>
                      <a:pPr algn="l" fontAlgn="b"/>
                      <a:r>
                        <a:rPr lang="da-DK" sz="800" b="0" i="0" u="none" strike="noStrike" dirty="0">
                          <a:solidFill>
                            <a:srgbClr val="000000"/>
                          </a:solidFill>
                          <a:effectLst/>
                          <a:latin typeface="Calibri" panose="020F0502020204030204" pitchFamily="34" charset="0"/>
                        </a:rPr>
                        <a:t>Forholder sig til deres situation og prøver så vidt muligt at hjælpe dem</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434334"/>
                  </a:ext>
                </a:extLst>
              </a:tr>
              <a:tr h="188740">
                <a:tc>
                  <a:txBody>
                    <a:bodyPr/>
                    <a:lstStyle/>
                    <a:p>
                      <a:pPr algn="l" fontAlgn="b"/>
                      <a:r>
                        <a:rPr lang="da-DK" sz="800" b="0" i="0" u="none" strike="noStrike" dirty="0">
                          <a:solidFill>
                            <a:srgbClr val="000000"/>
                          </a:solidFill>
                          <a:effectLst/>
                          <a:latin typeface="Calibri" panose="020F0502020204030204" pitchFamily="34" charset="0"/>
                        </a:rPr>
                        <a:t>Synligheden og møder, træffer og snakker med folk.</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4649170"/>
                  </a:ext>
                </a:extLst>
              </a:tr>
              <a:tr h="188740">
                <a:tc>
                  <a:txBody>
                    <a:bodyPr/>
                    <a:lstStyle/>
                    <a:p>
                      <a:pPr algn="l" fontAlgn="b"/>
                      <a:r>
                        <a:rPr lang="da-DK" sz="800" b="0" i="0" u="none" strike="noStrike" dirty="0">
                          <a:solidFill>
                            <a:srgbClr val="000000"/>
                          </a:solidFill>
                          <a:effectLst/>
                          <a:latin typeface="Calibri" panose="020F0502020204030204" pitchFamily="34" charset="0"/>
                        </a:rPr>
                        <a:t>Er tilstede og snakker med de unge.</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798419"/>
                  </a:ext>
                </a:extLst>
              </a:tr>
              <a:tr h="188740">
                <a:tc>
                  <a:txBody>
                    <a:bodyPr/>
                    <a:lstStyle/>
                    <a:p>
                      <a:pPr algn="l" fontAlgn="b"/>
                      <a:r>
                        <a:rPr lang="da-DK" sz="800" b="0" i="0" u="none" strike="noStrike" dirty="0">
                          <a:solidFill>
                            <a:srgbClr val="000000"/>
                          </a:solidFill>
                          <a:effectLst/>
                          <a:latin typeface="Calibri" panose="020F0502020204030204" pitchFamily="34" charset="0"/>
                        </a:rPr>
                        <a:t>De snakker med de unge i området og dermed skaber relationer.</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4352170"/>
                  </a:ext>
                </a:extLst>
              </a:tr>
              <a:tr h="188740">
                <a:tc>
                  <a:txBody>
                    <a:bodyPr/>
                    <a:lstStyle/>
                    <a:p>
                      <a:pPr algn="l" fontAlgn="b"/>
                      <a:r>
                        <a:rPr lang="da-DK" sz="800" b="0" i="0" u="none" strike="noStrike" dirty="0">
                          <a:solidFill>
                            <a:srgbClr val="000000"/>
                          </a:solidFill>
                          <a:effectLst/>
                          <a:latin typeface="Calibri" panose="020F0502020204030204" pitchFamily="34" charset="0"/>
                        </a:rPr>
                        <a:t>De snakker med de unge og er i området. De har fx spillet fodbold med de unge.</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1239245"/>
                  </a:ext>
                </a:extLst>
              </a:tr>
              <a:tr h="188740">
                <a:tc>
                  <a:txBody>
                    <a:bodyPr/>
                    <a:lstStyle/>
                    <a:p>
                      <a:pPr algn="l" fontAlgn="b"/>
                      <a:r>
                        <a:rPr lang="da-DK" sz="800" b="0" i="0" u="none" strike="noStrike" dirty="0">
                          <a:solidFill>
                            <a:srgbClr val="000000"/>
                          </a:solidFill>
                          <a:effectLst/>
                          <a:latin typeface="Calibri" panose="020F0502020204030204" pitchFamily="34" charset="0"/>
                        </a:rPr>
                        <a:t>Besøger dem, spiller fodbold med dem. De prøver ihærdigt at hjælpe de unge mennesker og holde sig på god fod med dem, så de unge ikke bliver skræmte eller gemmer sig for politiet.</a:t>
                      </a:r>
                    </a:p>
                  </a:txBody>
                  <a:tcPr marL="6951" marR="6951" marT="6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7019877"/>
                  </a:ext>
                </a:extLst>
              </a:tr>
            </a:tbl>
          </a:graphicData>
        </a:graphic>
      </p:graphicFrame>
    </p:spTree>
    <p:extLst>
      <p:ext uri="{BB962C8B-B14F-4D97-AF65-F5344CB8AC3E}">
        <p14:creationId xmlns:p14="http://schemas.microsoft.com/office/powerpoint/2010/main" val="2794940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93C4B-032E-5A27-D60E-FD27457F60C1}"/>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9B357F4A-6691-3082-4C5B-9F94443EF053}"/>
              </a:ext>
            </a:extLst>
          </p:cNvPr>
          <p:cNvSpPr txBox="1"/>
          <p:nvPr/>
        </p:nvSpPr>
        <p:spPr>
          <a:xfrm>
            <a:off x="0" y="2649030"/>
            <a:ext cx="1437379" cy="1015663"/>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hvordan boligorganisationerne oplever politiets reaktion, hvis de har akut brug for hjælp.</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besvaret af alle.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730AB7D8-F6F3-1A90-7EBD-9854E0B16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1629513F-76EE-3D4C-CBA8-4BE9D92DAA13}"/>
              </a:ext>
            </a:extLst>
          </p:cNvPr>
          <p:cNvSpPr txBox="1"/>
          <p:nvPr/>
        </p:nvSpPr>
        <p:spPr>
          <a:xfrm>
            <a:off x="1673107" y="5644204"/>
            <a:ext cx="734026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76,5 % af boligorganisationer oplever, at politiet kommer med hurtig hjælp, såfremt der er brug for dem. (n=17)</a:t>
            </a:r>
          </a:p>
        </p:txBody>
      </p:sp>
      <p:sp>
        <p:nvSpPr>
          <p:cNvPr id="13" name="Pladsholder til diasnummer 2">
            <a:extLst>
              <a:ext uri="{FF2B5EF4-FFF2-40B4-BE49-F238E27FC236}">
                <a16:creationId xmlns:a16="http://schemas.microsoft.com/office/drawing/2014/main" id="{A96BB3DE-DA35-6137-8776-28EFC9C87B8B}"/>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56</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F0F5B590-E4AA-0A03-02DB-0A42758B4E07}"/>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E231AB5D-14F8-B51D-2ABA-1AD6B8CAF28E}"/>
              </a:ext>
            </a:extLst>
          </p:cNvPr>
          <p:cNvSpPr/>
          <p:nvPr/>
        </p:nvSpPr>
        <p:spPr>
          <a:xfrm>
            <a:off x="0" y="857248"/>
            <a:ext cx="1520429" cy="1521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23. Hvordan oplever I politiets reaktion, hvis boligorganisation, beboere eller andre ringer for at anmelde en kriminel aktivitet eller har behov for akut hjælp?</a:t>
            </a:r>
          </a:p>
        </p:txBody>
      </p:sp>
      <p:graphicFrame>
        <p:nvGraphicFramePr>
          <p:cNvPr id="2" name="Diagram 1">
            <a:extLst>
              <a:ext uri="{FF2B5EF4-FFF2-40B4-BE49-F238E27FC236}">
                <a16:creationId xmlns:a16="http://schemas.microsoft.com/office/drawing/2014/main" id="{6C8C07F5-0C74-4659-8721-B3A312468507}"/>
              </a:ext>
            </a:extLst>
          </p:cNvPr>
          <p:cNvGraphicFramePr>
            <a:graphicFrameLocks/>
          </p:cNvGraphicFramePr>
          <p:nvPr/>
        </p:nvGraphicFramePr>
        <p:xfrm>
          <a:off x="1774921" y="1299770"/>
          <a:ext cx="6763471" cy="4190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75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809DF-451B-708A-CD63-CD67E4AD238D}"/>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6965493A-7059-29CA-8FF6-80A993672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3" name="Pladsholder til diasnummer 2">
            <a:extLst>
              <a:ext uri="{FF2B5EF4-FFF2-40B4-BE49-F238E27FC236}">
                <a16:creationId xmlns:a16="http://schemas.microsoft.com/office/drawing/2014/main" id="{3940477F-3235-2780-3AB8-4168CAF14280}"/>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57</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076C099-CB15-4686-68D0-56D39488AE43}"/>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CBF809F8-8073-A08A-94A7-C8BCA47A6A20}"/>
              </a:ext>
            </a:extLst>
          </p:cNvPr>
          <p:cNvSpPr/>
          <p:nvPr/>
        </p:nvSpPr>
        <p:spPr>
          <a:xfrm>
            <a:off x="0" y="857248"/>
            <a:ext cx="2783541" cy="829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23. Hvordan oplever I politiets reaktion, hvis boligorganisation, beboere eller andre ringer for at anmelde en kriminel aktivitet eller har behov for akut hjælp?</a:t>
            </a:r>
          </a:p>
        </p:txBody>
      </p:sp>
      <p:sp>
        <p:nvSpPr>
          <p:cNvPr id="3" name="Tekstfelt 2">
            <a:extLst>
              <a:ext uri="{FF2B5EF4-FFF2-40B4-BE49-F238E27FC236}">
                <a16:creationId xmlns:a16="http://schemas.microsoft.com/office/drawing/2014/main" id="{697E28FB-1823-7C8A-2F81-2D288E52788C}"/>
              </a:ext>
            </a:extLst>
          </p:cNvPr>
          <p:cNvSpPr txBox="1"/>
          <p:nvPr/>
        </p:nvSpPr>
        <p:spPr>
          <a:xfrm>
            <a:off x="2273513" y="2986081"/>
            <a:ext cx="4581605" cy="923330"/>
          </a:xfrm>
          <a:prstGeom prst="rect">
            <a:avLst/>
          </a:prstGeom>
          <a:noFill/>
        </p:spPr>
        <p:txBody>
          <a:bodyPr wrap="square">
            <a:spAutoFit/>
          </a:bodyPr>
          <a:lstStyle/>
          <a:p>
            <a:r>
              <a:rPr lang="da-DK" sz="1350" dirty="0">
                <a:solidFill>
                  <a:schemeClr val="bg1"/>
                </a:solidFill>
                <a:latin typeface="Tahoma" pitchFamily="34" charset="0"/>
                <a:ea typeface="Tahoma" pitchFamily="34" charset="0"/>
                <a:cs typeface="Tahoma" pitchFamily="34" charset="0"/>
              </a:rPr>
              <a:t>23. Hvordan oplever I politiets reaktion, hvis boligorganisation, beboere eller andre ringer for at anmelde en kriminel aktivitet eller har behov for akut hjælp?</a:t>
            </a:r>
          </a:p>
        </p:txBody>
      </p:sp>
      <p:graphicFrame>
        <p:nvGraphicFramePr>
          <p:cNvPr id="5" name="Tabel 4">
            <a:extLst>
              <a:ext uri="{FF2B5EF4-FFF2-40B4-BE49-F238E27FC236}">
                <a16:creationId xmlns:a16="http://schemas.microsoft.com/office/drawing/2014/main" id="{6B2A477B-0E86-055A-F579-FF48964F35C0}"/>
              </a:ext>
            </a:extLst>
          </p:cNvPr>
          <p:cNvGraphicFramePr>
            <a:graphicFrameLocks noGrp="1"/>
          </p:cNvGraphicFramePr>
          <p:nvPr/>
        </p:nvGraphicFramePr>
        <p:xfrm>
          <a:off x="229091" y="2243152"/>
          <a:ext cx="8167637" cy="2451461"/>
        </p:xfrm>
        <a:graphic>
          <a:graphicData uri="http://schemas.openxmlformats.org/drawingml/2006/table">
            <a:tbl>
              <a:tblPr/>
              <a:tblGrid>
                <a:gridCol w="8167637">
                  <a:extLst>
                    <a:ext uri="{9D8B030D-6E8A-4147-A177-3AD203B41FA5}">
                      <a16:colId xmlns:a16="http://schemas.microsoft.com/office/drawing/2014/main" val="65812339"/>
                    </a:ext>
                  </a:extLst>
                </a:gridCol>
              </a:tblGrid>
              <a:tr h="160789">
                <a:tc>
                  <a:txBody>
                    <a:bodyPr/>
                    <a:lstStyle/>
                    <a:p>
                      <a:pPr algn="l" fontAlgn="b"/>
                      <a:r>
                        <a:rPr lang="da-DK" sz="800" b="0" i="0" u="none" strike="noStrike" dirty="0">
                          <a:solidFill>
                            <a:srgbClr val="000000"/>
                          </a:solidFill>
                          <a:effectLst/>
                          <a:latin typeface="Calibri" panose="020F0502020204030204" pitchFamily="34" charset="0"/>
                        </a:rPr>
                        <a:t>Hvis der opstår noget kommer de hurtigt</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064820"/>
                  </a:ext>
                </a:extLst>
              </a:tr>
              <a:tr h="160789">
                <a:tc>
                  <a:txBody>
                    <a:bodyPr/>
                    <a:lstStyle/>
                    <a:p>
                      <a:pPr algn="l" fontAlgn="b"/>
                      <a:r>
                        <a:rPr lang="da-DK" sz="800" b="0" i="0" u="none" strike="noStrike" dirty="0">
                          <a:solidFill>
                            <a:srgbClr val="000000"/>
                          </a:solidFill>
                          <a:effectLst/>
                          <a:latin typeface="Calibri" panose="020F0502020204030204" pitchFamily="34" charset="0"/>
                        </a:rPr>
                        <a:t>Hjælpen er god og effektiv</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979974"/>
                  </a:ext>
                </a:extLst>
              </a:tr>
              <a:tr h="160789">
                <a:tc>
                  <a:txBody>
                    <a:bodyPr/>
                    <a:lstStyle/>
                    <a:p>
                      <a:pPr algn="l" fontAlgn="b"/>
                      <a:r>
                        <a:rPr lang="da-DK" sz="800" b="0" i="0" u="none" strike="noStrike" dirty="0">
                          <a:solidFill>
                            <a:srgbClr val="000000"/>
                          </a:solidFill>
                          <a:effectLst/>
                          <a:latin typeface="Calibri" panose="020F0502020204030204" pitchFamily="34" charset="0"/>
                        </a:rPr>
                        <a:t>Hjælpen er god</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398222"/>
                  </a:ext>
                </a:extLst>
              </a:tr>
              <a:tr h="160789">
                <a:tc>
                  <a:txBody>
                    <a:bodyPr/>
                    <a:lstStyle/>
                    <a:p>
                      <a:pPr algn="l" fontAlgn="b"/>
                      <a:r>
                        <a:rPr lang="da-DK" sz="800" b="0" i="0" u="none" strike="noStrike" dirty="0">
                          <a:solidFill>
                            <a:srgbClr val="000000"/>
                          </a:solidFill>
                          <a:effectLst/>
                          <a:latin typeface="Calibri" panose="020F0502020204030204" pitchFamily="34" charset="0"/>
                        </a:rPr>
                        <a:t>Hjælpen er hurtigt og er oftest effektiv</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9933371"/>
                  </a:ext>
                </a:extLst>
              </a:tr>
              <a:tr h="160789">
                <a:tc>
                  <a:txBody>
                    <a:bodyPr/>
                    <a:lstStyle/>
                    <a:p>
                      <a:pPr algn="l" fontAlgn="b"/>
                      <a:r>
                        <a:rPr lang="da-DK" sz="800" b="0" i="0" u="none" strike="noStrike" dirty="0">
                          <a:solidFill>
                            <a:srgbClr val="000000"/>
                          </a:solidFill>
                          <a:effectLst/>
                          <a:latin typeface="Calibri" panose="020F0502020204030204" pitchFamily="34" charset="0"/>
                        </a:rPr>
                        <a:t>Hjælpen er god</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7247825"/>
                  </a:ext>
                </a:extLst>
              </a:tr>
              <a:tr h="160789">
                <a:tc>
                  <a:txBody>
                    <a:bodyPr/>
                    <a:lstStyle/>
                    <a:p>
                      <a:pPr algn="l" fontAlgn="b"/>
                      <a:r>
                        <a:rPr lang="da-DK" sz="800" b="0" i="0" u="none" strike="noStrike" dirty="0">
                          <a:solidFill>
                            <a:srgbClr val="000000"/>
                          </a:solidFill>
                          <a:effectLst/>
                          <a:latin typeface="Calibri" panose="020F0502020204030204" pitchFamily="34" charset="0"/>
                        </a:rPr>
                        <a:t>Tiden er hurtig og effektiv, så det er altid godt</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310324"/>
                  </a:ext>
                </a:extLst>
              </a:tr>
              <a:tr h="160789">
                <a:tc>
                  <a:txBody>
                    <a:bodyPr/>
                    <a:lstStyle/>
                    <a:p>
                      <a:pPr algn="l" fontAlgn="b"/>
                      <a:r>
                        <a:rPr lang="da-DK" sz="800" b="0" i="0" u="none" strike="noStrike" dirty="0">
                          <a:solidFill>
                            <a:srgbClr val="000000"/>
                          </a:solidFill>
                          <a:effectLst/>
                          <a:latin typeface="Calibri" panose="020F0502020204030204" pitchFamily="34" charset="0"/>
                        </a:rPr>
                        <a:t>Hjælpen er god</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1347036"/>
                  </a:ext>
                </a:extLst>
              </a:tr>
              <a:tr h="160789">
                <a:tc>
                  <a:txBody>
                    <a:bodyPr/>
                    <a:lstStyle/>
                    <a:p>
                      <a:pPr algn="l" fontAlgn="b"/>
                      <a:r>
                        <a:rPr lang="da-DK" sz="800" b="0" i="0" u="none" strike="noStrike" dirty="0">
                          <a:solidFill>
                            <a:srgbClr val="000000"/>
                          </a:solidFill>
                          <a:effectLst/>
                          <a:latin typeface="Calibri" panose="020F0502020204030204" pitchFamily="34" charset="0"/>
                        </a:rPr>
                        <a:t>De kontakter nærpolitiet og de fortæller de holder øje, men hører ikke så meget, da der er tale om private forhold.</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8548936"/>
                  </a:ext>
                </a:extLst>
              </a:tr>
              <a:tr h="160789">
                <a:tc>
                  <a:txBody>
                    <a:bodyPr/>
                    <a:lstStyle/>
                    <a:p>
                      <a:pPr algn="l" fontAlgn="b"/>
                      <a:r>
                        <a:rPr lang="da-DK" sz="800" b="0" i="0" u="none" strike="noStrike" dirty="0">
                          <a:solidFill>
                            <a:srgbClr val="000000"/>
                          </a:solidFill>
                          <a:effectLst/>
                          <a:latin typeface="Calibri" panose="020F0502020204030204" pitchFamily="34" charset="0"/>
                        </a:rPr>
                        <a:t>Det kommer an på hvad det er, men de tager det alvorligt når de kontakter dem.</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7741033"/>
                  </a:ext>
                </a:extLst>
              </a:tr>
              <a:tr h="160789">
                <a:tc>
                  <a:txBody>
                    <a:bodyPr/>
                    <a:lstStyle/>
                    <a:p>
                      <a:pPr algn="l" fontAlgn="b"/>
                      <a:r>
                        <a:rPr lang="da-DK" sz="800" b="0" i="0" u="none" strike="noStrike" dirty="0">
                          <a:solidFill>
                            <a:srgbClr val="000000"/>
                          </a:solidFill>
                          <a:effectLst/>
                          <a:latin typeface="Calibri" panose="020F0502020204030204" pitchFamily="34" charset="0"/>
                        </a:rPr>
                        <a:t>Det kommer an på den konkrete sag, men henvendelser tages alvorligt. De reagere på henvendelserne.</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9122302"/>
                  </a:ext>
                </a:extLst>
              </a:tr>
              <a:tr h="160789">
                <a:tc>
                  <a:txBody>
                    <a:bodyPr/>
                    <a:lstStyle/>
                    <a:p>
                      <a:pPr algn="l" fontAlgn="b"/>
                      <a:r>
                        <a:rPr lang="da-DK" sz="800" b="0" i="0" u="none" strike="noStrike" dirty="0">
                          <a:solidFill>
                            <a:srgbClr val="000000"/>
                          </a:solidFill>
                          <a:effectLst/>
                          <a:latin typeface="Calibri" panose="020F0502020204030204" pitchFamily="34" charset="0"/>
                        </a:rPr>
                        <a:t>Der tages direkte kontakt til nøglepersonerne og de reagere derefter.</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3791208"/>
                  </a:ext>
                </a:extLst>
              </a:tr>
              <a:tr h="160789">
                <a:tc>
                  <a:txBody>
                    <a:bodyPr/>
                    <a:lstStyle/>
                    <a:p>
                      <a:pPr algn="l" fontAlgn="b"/>
                      <a:r>
                        <a:rPr lang="da-DK" sz="800" b="0" i="0" u="none" strike="noStrike" dirty="0">
                          <a:solidFill>
                            <a:srgbClr val="000000"/>
                          </a:solidFill>
                          <a:effectLst/>
                          <a:latin typeface="Calibri" panose="020F0502020204030204" pitchFamily="34" charset="0"/>
                        </a:rPr>
                        <a:t>Når de kontaktes så kommer de og hjælper, så samarbejdet er godt.</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308248"/>
                  </a:ext>
                </a:extLst>
              </a:tr>
              <a:tr h="205842">
                <a:tc>
                  <a:txBody>
                    <a:bodyPr/>
                    <a:lstStyle/>
                    <a:p>
                      <a:pPr algn="l" fontAlgn="b"/>
                      <a:r>
                        <a:rPr lang="da-DK" sz="800" b="0" i="0" u="none" strike="noStrike" dirty="0">
                          <a:solidFill>
                            <a:srgbClr val="000000"/>
                          </a:solidFill>
                          <a:effectLst/>
                          <a:latin typeface="Calibri" panose="020F0502020204030204" pitchFamily="34" charset="0"/>
                        </a:rPr>
                        <a:t>Når der ringes til politiet, opleves ventetiden som for lang. Lokalpolitiet reagerer hurtigt, men i akutte situationer, hvor det almindelige politi skal rykke ud, tager det desværre for lang tid.</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5471774"/>
                  </a:ext>
                </a:extLst>
              </a:tr>
              <a:tr h="316154">
                <a:tc>
                  <a:txBody>
                    <a:bodyPr/>
                    <a:lstStyle/>
                    <a:p>
                      <a:pPr algn="l" fontAlgn="b"/>
                      <a:r>
                        <a:rPr lang="da-DK" sz="800" b="0" i="0" u="none" strike="noStrike" dirty="0">
                          <a:solidFill>
                            <a:srgbClr val="000000"/>
                          </a:solidFill>
                          <a:effectLst/>
                          <a:latin typeface="Calibri" panose="020F0502020204030204" pitchFamily="34" charset="0"/>
                        </a:rPr>
                        <a:t>Det er ikke i alle tilfælde at politiet kan komme hurtigt nok, fx vil tilbageholdte folk som stjæler eller borgere ringer. Dog ved de at politiet ikke har uendelige ressourcer, men kommer hvis det er "meget vigtigt". De lokale reagere hurtigt, men det er ikke altid dem der ikke er lokale der reagere.</a:t>
                      </a:r>
                    </a:p>
                  </a:txBody>
                  <a:tcPr marL="4388" marR="4388" marT="4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3641800"/>
                  </a:ext>
                </a:extLst>
              </a:tr>
            </a:tbl>
          </a:graphicData>
        </a:graphic>
      </p:graphicFrame>
    </p:spTree>
    <p:extLst>
      <p:ext uri="{BB962C8B-B14F-4D97-AF65-F5344CB8AC3E}">
        <p14:creationId xmlns:p14="http://schemas.microsoft.com/office/powerpoint/2010/main" val="939658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15ADC-1020-9697-995C-A0CADB30BB9C}"/>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F38D3D10-F580-B066-9296-3D46E5537A8E}"/>
              </a:ext>
            </a:extLst>
          </p:cNvPr>
          <p:cNvSpPr txBox="1"/>
          <p:nvPr/>
        </p:nvSpPr>
        <p:spPr>
          <a:xfrm>
            <a:off x="41525" y="2015097"/>
            <a:ext cx="1437379" cy="1131079"/>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boligorganisationernes vurdering af politiets tilstedeværelse i deres området.</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besvaret af alle.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349D7378-28C1-AB1E-EEB8-4EC8750D8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179BE1B8-175B-8AC1-3859-3135FE2846E8}"/>
              </a:ext>
            </a:extLst>
          </p:cNvPr>
          <p:cNvSpPr txBox="1"/>
          <p:nvPr/>
        </p:nvSpPr>
        <p:spPr>
          <a:xfrm>
            <a:off x="1673107" y="5644204"/>
            <a:ext cx="734026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76,5 % af boligorganisationer mener, at politiets tilstedeværelse i deres boligområde er på et passende niveau. (n=17)</a:t>
            </a:r>
          </a:p>
        </p:txBody>
      </p:sp>
      <p:sp>
        <p:nvSpPr>
          <p:cNvPr id="13" name="Pladsholder til diasnummer 2">
            <a:extLst>
              <a:ext uri="{FF2B5EF4-FFF2-40B4-BE49-F238E27FC236}">
                <a16:creationId xmlns:a16="http://schemas.microsoft.com/office/drawing/2014/main" id="{36E9B2AA-C16E-0B77-81B2-66B88C5BB306}"/>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58</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5D4769A0-3DFC-A0F4-2498-7C75B67B1852}"/>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19F6C3AC-841C-FE4C-C904-50AD7ED5FBDC}"/>
              </a:ext>
            </a:extLst>
          </p:cNvPr>
          <p:cNvSpPr/>
          <p:nvPr/>
        </p:nvSpPr>
        <p:spPr>
          <a:xfrm>
            <a:off x="0" y="857248"/>
            <a:ext cx="1520429" cy="991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24. Hvordan er politiets generelle tilstedeværelse i boligområdet?</a:t>
            </a:r>
          </a:p>
        </p:txBody>
      </p:sp>
      <p:graphicFrame>
        <p:nvGraphicFramePr>
          <p:cNvPr id="2" name="Diagram 1">
            <a:extLst>
              <a:ext uri="{FF2B5EF4-FFF2-40B4-BE49-F238E27FC236}">
                <a16:creationId xmlns:a16="http://schemas.microsoft.com/office/drawing/2014/main" id="{BBE7B5B6-3656-42F0-9E71-0365F70C774F}"/>
              </a:ext>
            </a:extLst>
          </p:cNvPr>
          <p:cNvGraphicFramePr>
            <a:graphicFrameLocks/>
          </p:cNvGraphicFramePr>
          <p:nvPr/>
        </p:nvGraphicFramePr>
        <p:xfrm>
          <a:off x="1803828" y="1258574"/>
          <a:ext cx="6754265" cy="42782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9689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324BE-B4A4-58DA-DB51-1F2A127A33B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64B9ED82-1954-FEFB-2BFC-4662093EBCCF}"/>
              </a:ext>
            </a:extLst>
          </p:cNvPr>
          <p:cNvSpPr txBox="1"/>
          <p:nvPr/>
        </p:nvSpPr>
        <p:spPr>
          <a:xfrm>
            <a:off x="37724" y="2402713"/>
            <a:ext cx="1437379" cy="1131079"/>
          </a:xfrm>
          <a:prstGeom prst="rect">
            <a:avLst/>
          </a:prstGeom>
          <a:noFill/>
        </p:spPr>
        <p:txBody>
          <a:bodyPr wrap="square" lIns="67500" rIns="27000" rtlCol="0">
            <a:spAutoFit/>
          </a:bodyPr>
          <a:lstStyle/>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viserom boligorganisationerne selv har et bud på, hvorfor de er på Rigspolitiets liste over udsatte områder.</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Spørgsmålet er besvaret af alle.</a:t>
            </a: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da-DK" sz="75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3ECEEF28-8190-2F8A-6249-E21F79940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2" name="Tekstboks 13">
            <a:extLst>
              <a:ext uri="{FF2B5EF4-FFF2-40B4-BE49-F238E27FC236}">
                <a16:creationId xmlns:a16="http://schemas.microsoft.com/office/drawing/2014/main" id="{8DEBCAE0-0496-EA5E-4B75-E09C09F05B5F}"/>
              </a:ext>
            </a:extLst>
          </p:cNvPr>
          <p:cNvSpPr txBox="1"/>
          <p:nvPr/>
        </p:nvSpPr>
        <p:spPr>
          <a:xfrm>
            <a:off x="1673107" y="5644204"/>
            <a:ext cx="7340264" cy="196208"/>
          </a:xfrm>
          <a:prstGeom prst="rect">
            <a:avLst/>
          </a:prstGeom>
          <a:noFill/>
          <a:ln>
            <a:noFill/>
            <a:prstDash val="dash"/>
          </a:ln>
        </p:spPr>
        <p:txBody>
          <a:bodyPr wrap="square" rtlCol="0">
            <a:spAutoFit/>
          </a:bodyPr>
          <a:lstStyle/>
          <a:p>
            <a:r>
              <a:rPr lang="da-DK" sz="675" b="1" dirty="0">
                <a:solidFill>
                  <a:schemeClr val="tx1">
                    <a:lumMod val="65000"/>
                    <a:lumOff val="35000"/>
                  </a:schemeClr>
                </a:solidFill>
                <a:latin typeface="Tahoma" pitchFamily="34" charset="0"/>
                <a:ea typeface="Tahoma" pitchFamily="34" charset="0"/>
                <a:cs typeface="Tahoma" pitchFamily="34" charset="0"/>
              </a:rPr>
              <a:t>Læsevejledning</a:t>
            </a:r>
            <a:r>
              <a:rPr lang="da-DK" sz="675" dirty="0">
                <a:solidFill>
                  <a:schemeClr val="tx1">
                    <a:lumMod val="65000"/>
                    <a:lumOff val="35000"/>
                  </a:schemeClr>
                </a:solidFill>
                <a:latin typeface="Tahoma" pitchFamily="34" charset="0"/>
                <a:ea typeface="Tahoma" pitchFamily="34" charset="0"/>
                <a:cs typeface="Tahoma" pitchFamily="34" charset="0"/>
              </a:rPr>
              <a:t>: Af figuren fremgår det, at for 76,5 % af boligorganisationer selv har et bud på, hvorfor der er på Rigspolitiets liste over udsatte områder. (n=17)</a:t>
            </a:r>
          </a:p>
        </p:txBody>
      </p:sp>
      <p:sp>
        <p:nvSpPr>
          <p:cNvPr id="13" name="Pladsholder til diasnummer 2">
            <a:extLst>
              <a:ext uri="{FF2B5EF4-FFF2-40B4-BE49-F238E27FC236}">
                <a16:creationId xmlns:a16="http://schemas.microsoft.com/office/drawing/2014/main" id="{EA8DD8B7-1D09-C86C-AD4E-57388A3FC406}"/>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59</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73533DE-0040-7DCD-4889-CA8876D19B9B}"/>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896272E4-169B-CF33-9FB0-C0FD83775FD6}"/>
              </a:ext>
            </a:extLst>
          </p:cNvPr>
          <p:cNvSpPr/>
          <p:nvPr/>
        </p:nvSpPr>
        <p:spPr>
          <a:xfrm>
            <a:off x="0" y="857248"/>
            <a:ext cx="1520429" cy="1354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25. Har i som boligorganisation selv et bud på, hvorfor boligområdet er på Rigspolitiets liste over såkaldte udsatte boligområder?</a:t>
            </a:r>
          </a:p>
        </p:txBody>
      </p:sp>
      <p:graphicFrame>
        <p:nvGraphicFramePr>
          <p:cNvPr id="2" name="Diagram 1">
            <a:extLst>
              <a:ext uri="{FF2B5EF4-FFF2-40B4-BE49-F238E27FC236}">
                <a16:creationId xmlns:a16="http://schemas.microsoft.com/office/drawing/2014/main" id="{9A54708F-716F-41EB-8DCD-40D9FDD46E06}"/>
              </a:ext>
            </a:extLst>
          </p:cNvPr>
          <p:cNvGraphicFramePr>
            <a:graphicFrameLocks/>
          </p:cNvGraphicFramePr>
          <p:nvPr/>
        </p:nvGraphicFramePr>
        <p:xfrm>
          <a:off x="1673107" y="1228874"/>
          <a:ext cx="6865285" cy="4256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95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3. Cirka hvor mange år, har bande-kriminaliteten været et problem for jeres boligområde?</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Spørgsmålet er kun besvaret af de boligorganisationer, som har problemer med bandekriminalitet/kriminelle grupper.</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81328"/>
            <a:ext cx="6912421" cy="369332"/>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i hvor mange år bandekriminaliteten har været et problem for boligorganisationerne. Af figuren fremgår det, at 41,7 % af boligorganisationerne, der oplever problemer, har haft dette problem i 1-5 år. (n=12)</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6</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3" name="Diagram 12"/>
          <p:cNvGraphicFramePr/>
          <p:nvPr/>
        </p:nvGraphicFramePr>
        <p:xfrm>
          <a:off x="2411760" y="548680"/>
          <a:ext cx="5760640" cy="576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4BEB0-56D9-2446-A3FD-A5968841C26D}"/>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21CAACC9-6B29-D0E6-8672-8DD6A9DD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41" y="921770"/>
            <a:ext cx="447953" cy="378000"/>
          </a:xfrm>
          <a:prstGeom prst="rect">
            <a:avLst/>
          </a:prstGeom>
        </p:spPr>
      </p:pic>
      <p:sp>
        <p:nvSpPr>
          <p:cNvPr id="13" name="Pladsholder til diasnummer 2">
            <a:extLst>
              <a:ext uri="{FF2B5EF4-FFF2-40B4-BE49-F238E27FC236}">
                <a16:creationId xmlns:a16="http://schemas.microsoft.com/office/drawing/2014/main" id="{6D7066F2-A777-9191-ACF1-1CF441101EA3}"/>
              </a:ext>
            </a:extLst>
          </p:cNvPr>
          <p:cNvSpPr txBox="1">
            <a:spLocks/>
          </p:cNvSpPr>
          <p:nvPr/>
        </p:nvSpPr>
        <p:spPr>
          <a:xfrm>
            <a:off x="1097449" y="5840411"/>
            <a:ext cx="419320" cy="162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600" dirty="0">
                <a:solidFill>
                  <a:schemeClr val="tx1">
                    <a:lumMod val="50000"/>
                    <a:lumOff val="50000"/>
                  </a:schemeClr>
                </a:solidFill>
                <a:latin typeface="Tahoma" pitchFamily="34" charset="0"/>
              </a:rPr>
              <a:t>Side </a:t>
            </a:r>
            <a:fld id="{833B78C3-5997-482B-B74A-3C994B55A4BC}" type="slidenum">
              <a:rPr lang="da-DK" sz="600">
                <a:solidFill>
                  <a:schemeClr val="tx1">
                    <a:lumMod val="50000"/>
                    <a:lumOff val="50000"/>
                  </a:schemeClr>
                </a:solidFill>
                <a:latin typeface="Tahoma" pitchFamily="34" charset="0"/>
              </a:rPr>
              <a:pPr eaLnBrk="1" hangingPunct="1"/>
              <a:t>60</a:t>
            </a:fld>
            <a:r>
              <a:rPr lang="da-DK" sz="6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ABC01CA-1CC8-9268-C60D-8225C6F2FFD5}"/>
              </a:ext>
            </a:extLst>
          </p:cNvPr>
          <p:cNvSpPr txBox="1"/>
          <p:nvPr/>
        </p:nvSpPr>
        <p:spPr>
          <a:xfrm>
            <a:off x="6434" y="5840411"/>
            <a:ext cx="268022" cy="184666"/>
          </a:xfrm>
          <a:prstGeom prst="rect">
            <a:avLst/>
          </a:prstGeom>
          <a:noFill/>
        </p:spPr>
        <p:txBody>
          <a:bodyPr wrap="none" rtlCol="0">
            <a:spAutoFit/>
          </a:bodyPr>
          <a:lstStyle/>
          <a:p>
            <a:r>
              <a:rPr lang="da-DK" sz="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BL</a:t>
            </a:r>
          </a:p>
        </p:txBody>
      </p:sp>
      <p:sp>
        <p:nvSpPr>
          <p:cNvPr id="11" name="Rektangel 10">
            <a:extLst>
              <a:ext uri="{FF2B5EF4-FFF2-40B4-BE49-F238E27FC236}">
                <a16:creationId xmlns:a16="http://schemas.microsoft.com/office/drawing/2014/main" id="{BA258A74-F514-CAF2-2B2F-20C5C9F33D2C}"/>
              </a:ext>
            </a:extLst>
          </p:cNvPr>
          <p:cNvSpPr/>
          <p:nvPr/>
        </p:nvSpPr>
        <p:spPr>
          <a:xfrm>
            <a:off x="-1" y="857248"/>
            <a:ext cx="2939143" cy="743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050" dirty="0">
                <a:solidFill>
                  <a:schemeClr val="bg1"/>
                </a:solidFill>
                <a:latin typeface="Tahoma" pitchFamily="34" charset="0"/>
                <a:ea typeface="Tahoma" pitchFamily="34" charset="0"/>
                <a:cs typeface="Tahoma" pitchFamily="34" charset="0"/>
              </a:rPr>
              <a:t>Har du ellers kommentarer, du gerne vil tilføje om jeres samarbejde med politiet, når det handler om boligområdet?</a:t>
            </a:r>
          </a:p>
        </p:txBody>
      </p:sp>
      <p:graphicFrame>
        <p:nvGraphicFramePr>
          <p:cNvPr id="4" name="Tabel 3">
            <a:extLst>
              <a:ext uri="{FF2B5EF4-FFF2-40B4-BE49-F238E27FC236}">
                <a16:creationId xmlns:a16="http://schemas.microsoft.com/office/drawing/2014/main" id="{993CAFA5-188F-3FC1-3DF9-EDFA90CB9994}"/>
              </a:ext>
            </a:extLst>
          </p:cNvPr>
          <p:cNvGraphicFramePr>
            <a:graphicFrameLocks noGrp="1"/>
          </p:cNvGraphicFramePr>
          <p:nvPr/>
        </p:nvGraphicFramePr>
        <p:xfrm>
          <a:off x="229091" y="2025427"/>
          <a:ext cx="7886700" cy="2380018"/>
        </p:xfrm>
        <a:graphic>
          <a:graphicData uri="http://schemas.openxmlformats.org/drawingml/2006/table">
            <a:tbl>
              <a:tblPr/>
              <a:tblGrid>
                <a:gridCol w="7886700">
                  <a:extLst>
                    <a:ext uri="{9D8B030D-6E8A-4147-A177-3AD203B41FA5}">
                      <a16:colId xmlns:a16="http://schemas.microsoft.com/office/drawing/2014/main" val="4089389744"/>
                    </a:ext>
                  </a:extLst>
                </a:gridCol>
              </a:tblGrid>
              <a:tr h="187649">
                <a:tc>
                  <a:txBody>
                    <a:bodyPr/>
                    <a:lstStyle/>
                    <a:p>
                      <a:pPr algn="l" fontAlgn="b"/>
                      <a:r>
                        <a:rPr lang="da-DK" sz="800" b="0" i="0" u="none" strike="noStrike" dirty="0">
                          <a:solidFill>
                            <a:srgbClr val="000000"/>
                          </a:solidFill>
                          <a:effectLst/>
                          <a:latin typeface="Calibri" panose="020F0502020204030204" pitchFamily="34" charset="0"/>
                        </a:rPr>
                        <a:t>Det er fornuftigt og de er glade for samarbejdet.</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9084382"/>
                  </a:ext>
                </a:extLst>
              </a:tr>
              <a:tr h="187649">
                <a:tc>
                  <a:txBody>
                    <a:bodyPr/>
                    <a:lstStyle/>
                    <a:p>
                      <a:pPr algn="l" fontAlgn="b"/>
                      <a:r>
                        <a:rPr lang="da-DK" sz="800" b="0" i="0" u="none" strike="noStrike" dirty="0">
                          <a:solidFill>
                            <a:srgbClr val="000000"/>
                          </a:solidFill>
                          <a:effectLst/>
                          <a:latin typeface="Calibri" panose="020F0502020204030204" pitchFamily="34" charset="0"/>
                        </a:rPr>
                        <a:t>Han føler de har både et godt samarbejde med politi og kommune.</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3262289"/>
                  </a:ext>
                </a:extLst>
              </a:tr>
              <a:tr h="367861">
                <a:tc>
                  <a:txBody>
                    <a:bodyPr/>
                    <a:lstStyle/>
                    <a:p>
                      <a:pPr algn="l" fontAlgn="b"/>
                      <a:r>
                        <a:rPr lang="da-DK" sz="800" b="0" i="0" u="none" strike="noStrike" dirty="0">
                          <a:solidFill>
                            <a:srgbClr val="000000"/>
                          </a:solidFill>
                          <a:effectLst/>
                          <a:latin typeface="Calibri" panose="020F0502020204030204" pitchFamily="34" charset="0"/>
                        </a:rPr>
                        <a:t>Det er et godt samarbejde de har både med politiet og kommune. De er gode til at holde infomøder og andet for at bekæmpe kriminaliteten. Politiet er gode til at være tilstede i området.</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9454232"/>
                  </a:ext>
                </a:extLst>
              </a:tr>
              <a:tr h="367861">
                <a:tc>
                  <a:txBody>
                    <a:bodyPr/>
                    <a:lstStyle/>
                    <a:p>
                      <a:pPr algn="l" fontAlgn="b"/>
                      <a:r>
                        <a:rPr lang="da-DK" sz="800" b="0" i="0" u="none" strike="noStrike" dirty="0">
                          <a:solidFill>
                            <a:srgbClr val="000000"/>
                          </a:solidFill>
                          <a:effectLst/>
                          <a:latin typeface="Calibri" panose="020F0502020204030204" pitchFamily="34" charset="0"/>
                        </a:rPr>
                        <a:t>De kunne godt tænke sig at politiet var mere tilstede, altså mere synlighed udenfor tidsrammen 8-16. Der er et godt og fint samarbejde med politiet, hvor der er mulighed for at få hjælp.</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3593309"/>
                  </a:ext>
                </a:extLst>
              </a:tr>
              <a:tr h="367861">
                <a:tc>
                  <a:txBody>
                    <a:bodyPr/>
                    <a:lstStyle/>
                    <a:p>
                      <a:pPr algn="l" fontAlgn="b"/>
                      <a:r>
                        <a:rPr lang="da-DK" sz="800" b="0" i="0" u="none" strike="noStrike" dirty="0">
                          <a:solidFill>
                            <a:srgbClr val="000000"/>
                          </a:solidFill>
                          <a:effectLst/>
                          <a:latin typeface="Calibri" panose="020F0502020204030204" pitchFamily="34" charset="0"/>
                        </a:rPr>
                        <a:t>I hans øjne ser han ikke området, som et område der er præget af meget kriminalitet, men enkelte sager tidligere kan have gjort at de er endt på listen. Politiet hjælper hvis der er behov for det, og de bliver tilkaldt, men der er ikke mange episoder.</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927742"/>
                  </a:ext>
                </a:extLst>
              </a:tr>
              <a:tr h="274796">
                <a:tc>
                  <a:txBody>
                    <a:bodyPr/>
                    <a:lstStyle/>
                    <a:p>
                      <a:pPr algn="l" fontAlgn="b"/>
                      <a:r>
                        <a:rPr lang="da-DK" sz="800" b="0" i="0" u="none" strike="noStrike" dirty="0">
                          <a:solidFill>
                            <a:srgbClr val="000000"/>
                          </a:solidFill>
                          <a:effectLst/>
                          <a:latin typeface="Calibri" panose="020F0502020204030204" pitchFamily="34" charset="0"/>
                        </a:rPr>
                        <a:t>Politiet er tilstede for lidt og responstiden er desværre også for lang.</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1760535"/>
                  </a:ext>
                </a:extLst>
              </a:tr>
              <a:tr h="277327">
                <a:tc>
                  <a:txBody>
                    <a:bodyPr/>
                    <a:lstStyle/>
                    <a:p>
                      <a:pPr algn="l" fontAlgn="b"/>
                      <a:r>
                        <a:rPr lang="da-DK" sz="800" b="0" i="0" u="none" strike="noStrike" dirty="0">
                          <a:solidFill>
                            <a:srgbClr val="000000"/>
                          </a:solidFill>
                          <a:effectLst/>
                          <a:latin typeface="Calibri" panose="020F0502020204030204" pitchFamily="34" charset="0"/>
                        </a:rPr>
                        <a:t>Nogle borgere mener måske at politiet burde være der mere, men politiet ved hvornår det er vigtigt at være der.</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0281138"/>
                  </a:ext>
                </a:extLst>
              </a:tr>
              <a:tr h="349014">
                <a:tc>
                  <a:txBody>
                    <a:bodyPr/>
                    <a:lstStyle/>
                    <a:p>
                      <a:pPr algn="l" fontAlgn="b"/>
                      <a:r>
                        <a:rPr lang="da-DK" sz="800" b="0" i="0" u="none" strike="noStrike" dirty="0">
                          <a:solidFill>
                            <a:srgbClr val="000000"/>
                          </a:solidFill>
                          <a:effectLst/>
                          <a:latin typeface="Calibri" panose="020F0502020204030204" pitchFamily="34" charset="0"/>
                        </a:rPr>
                        <a:t>Vi har et rigtig godt samarbejde med både politi og kommunen. Samarbejdet fungere som det skal.</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510699"/>
                  </a:ext>
                </a:extLst>
              </a:tr>
            </a:tbl>
          </a:graphicData>
        </a:graphic>
      </p:graphicFrame>
    </p:spTree>
    <p:extLst>
      <p:ext uri="{BB962C8B-B14F-4D97-AF65-F5344CB8AC3E}">
        <p14:creationId xmlns:p14="http://schemas.microsoft.com/office/powerpoint/2010/main" val="34032485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F9B86DB-C1B1-DF65-0628-19EBD0F304F1}"/>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819" t="35768" r="69571" b="26018"/>
          <a:stretch/>
        </p:blipFill>
        <p:spPr>
          <a:xfrm>
            <a:off x="1091370" y="1882163"/>
            <a:ext cx="2464949" cy="2885154"/>
          </a:xfrm>
          <a:custGeom>
            <a:avLst/>
            <a:gdLst/>
            <a:ahLst/>
            <a:cxnLst/>
            <a:rect l="l" t="t" r="r" b="b"/>
            <a:pathLst>
              <a:path w="2513339" h="2941793">
                <a:moveTo>
                  <a:pt x="1180182" y="463003"/>
                </a:moveTo>
                <a:lnTo>
                  <a:pt x="681883" y="1796882"/>
                </a:lnTo>
                <a:lnTo>
                  <a:pt x="1674109" y="1796882"/>
                </a:lnTo>
                <a:close/>
                <a:moveTo>
                  <a:pt x="633801" y="0"/>
                </a:moveTo>
                <a:lnTo>
                  <a:pt x="1385621" y="0"/>
                </a:lnTo>
                <a:lnTo>
                  <a:pt x="2513339" y="2941793"/>
                </a:lnTo>
                <a:lnTo>
                  <a:pt x="2089358" y="2941793"/>
                </a:lnTo>
                <a:lnTo>
                  <a:pt x="1722191" y="1966842"/>
                </a:lnTo>
                <a:lnTo>
                  <a:pt x="620688" y="1966842"/>
                </a:lnTo>
                <a:lnTo>
                  <a:pt x="275376" y="2941793"/>
                </a:lnTo>
                <a:lnTo>
                  <a:pt x="0" y="2941793"/>
                </a:lnTo>
                <a:lnTo>
                  <a:pt x="904806" y="515483"/>
                </a:lnTo>
                <a:cubicBezTo>
                  <a:pt x="920924" y="475576"/>
                  <a:pt x="935677" y="435122"/>
                  <a:pt x="949063" y="394122"/>
                </a:cubicBezTo>
                <a:cubicBezTo>
                  <a:pt x="962449" y="353121"/>
                  <a:pt x="969552" y="314854"/>
                  <a:pt x="970372" y="279321"/>
                </a:cubicBezTo>
                <a:cubicBezTo>
                  <a:pt x="970007" y="224289"/>
                  <a:pt x="941231" y="182378"/>
                  <a:pt x="884043" y="153587"/>
                </a:cubicBezTo>
                <a:cubicBezTo>
                  <a:pt x="826856" y="124796"/>
                  <a:pt x="743442" y="98193"/>
                  <a:pt x="633801" y="73777"/>
                </a:cubicBezTo>
                <a:close/>
              </a:path>
            </a:pathLst>
          </a:custGeom>
        </p:spPr>
      </p:pic>
      <p:pic>
        <p:nvPicPr>
          <p:cNvPr id="3" name="Billede 2">
            <a:extLst>
              <a:ext uri="{FF2B5EF4-FFF2-40B4-BE49-F238E27FC236}">
                <a16:creationId xmlns:a16="http://schemas.microsoft.com/office/drawing/2014/main" id="{D9B8F091-B4B7-7FEB-B56D-4380EE3D5F6E}"/>
              </a:ext>
            </a:extLst>
          </p:cNvPr>
          <p:cNvPicPr>
            <a:picLocks noChangeAspect="1"/>
          </p:cNvPicPr>
          <p:nvPr/>
        </p:nvPicPr>
        <p:blipFill rotWithShape="1">
          <a:blip r:embed="rId4"/>
          <a:srcRect l="-5738" t="-1211" r="22010" b="-1145"/>
          <a:stretch/>
        </p:blipFill>
        <p:spPr>
          <a:xfrm>
            <a:off x="3393272" y="1882163"/>
            <a:ext cx="2368081" cy="2885154"/>
          </a:xfrm>
          <a:prstGeom prst="rect">
            <a:avLst/>
          </a:prstGeom>
        </p:spPr>
      </p:pic>
      <p:pic>
        <p:nvPicPr>
          <p:cNvPr id="4" name="Billede 3">
            <a:extLst>
              <a:ext uri="{FF2B5EF4-FFF2-40B4-BE49-F238E27FC236}">
                <a16:creationId xmlns:a16="http://schemas.microsoft.com/office/drawing/2014/main" id="{3BC554B3-3F10-FB45-770E-CDDFAB474581}"/>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522" t="26431" r="67287" b="27676"/>
          <a:stretch/>
        </p:blipFill>
        <p:spPr>
          <a:xfrm>
            <a:off x="5755170" y="1883946"/>
            <a:ext cx="2312126" cy="2888335"/>
          </a:xfrm>
          <a:custGeom>
            <a:avLst/>
            <a:gdLst/>
            <a:ahLst/>
            <a:cxnLst/>
            <a:rect l="l" t="t" r="r" b="b"/>
            <a:pathLst>
              <a:path w="2828165" h="3532977">
                <a:moveTo>
                  <a:pt x="1278643" y="1767861"/>
                </a:moveTo>
                <a:cubicBezTo>
                  <a:pt x="1262997" y="1767976"/>
                  <a:pt x="1247727" y="1768335"/>
                  <a:pt x="1232834" y="1768939"/>
                </a:cubicBezTo>
                <a:lnTo>
                  <a:pt x="975524" y="1768939"/>
                </a:lnTo>
                <a:lnTo>
                  <a:pt x="975524" y="2897790"/>
                </a:lnTo>
                <a:cubicBezTo>
                  <a:pt x="972833" y="3028729"/>
                  <a:pt x="978214" y="3125053"/>
                  <a:pt x="991665" y="3186763"/>
                </a:cubicBezTo>
                <a:cubicBezTo>
                  <a:pt x="1005116" y="3248473"/>
                  <a:pt x="1042780" y="3288014"/>
                  <a:pt x="1104655" y="3305386"/>
                </a:cubicBezTo>
                <a:cubicBezTo>
                  <a:pt x="1166531" y="3322758"/>
                  <a:pt x="1268760" y="3330407"/>
                  <a:pt x="1411343" y="3328332"/>
                </a:cubicBezTo>
                <a:cubicBezTo>
                  <a:pt x="1566308" y="3330115"/>
                  <a:pt x="1712035" y="3309632"/>
                  <a:pt x="1848525" y="3266882"/>
                </a:cubicBezTo>
                <a:cubicBezTo>
                  <a:pt x="1985014" y="3224132"/>
                  <a:pt x="2096125" y="3148421"/>
                  <a:pt x="2181857" y="3039749"/>
                </a:cubicBezTo>
                <a:cubicBezTo>
                  <a:pt x="2267589" y="2931076"/>
                  <a:pt x="2311800" y="2778746"/>
                  <a:pt x="2314490" y="2582759"/>
                </a:cubicBezTo>
                <a:cubicBezTo>
                  <a:pt x="2307359" y="2319812"/>
                  <a:pt x="2238774" y="2130470"/>
                  <a:pt x="2108735" y="2014733"/>
                </a:cubicBezTo>
                <a:cubicBezTo>
                  <a:pt x="1978696" y="1898997"/>
                  <a:pt x="1829988" y="1827889"/>
                  <a:pt x="1662612" y="1801411"/>
                </a:cubicBezTo>
                <a:cubicBezTo>
                  <a:pt x="1516158" y="1778243"/>
                  <a:pt x="1388168" y="1767060"/>
                  <a:pt x="1278643" y="1767861"/>
                </a:cubicBezTo>
                <a:close/>
                <a:moveTo>
                  <a:pt x="1296490" y="204137"/>
                </a:moveTo>
                <a:cubicBezTo>
                  <a:pt x="1158095" y="205214"/>
                  <a:pt x="1069704" y="227144"/>
                  <a:pt x="1031318" y="269928"/>
                </a:cubicBezTo>
                <a:cubicBezTo>
                  <a:pt x="987448" y="318824"/>
                  <a:pt x="968850" y="428435"/>
                  <a:pt x="975524" y="598758"/>
                </a:cubicBezTo>
                <a:lnTo>
                  <a:pt x="975524" y="1564912"/>
                </a:lnTo>
                <a:lnTo>
                  <a:pt x="1232834" y="1564912"/>
                </a:lnTo>
                <a:cubicBezTo>
                  <a:pt x="1336562" y="1568510"/>
                  <a:pt x="1458184" y="1557814"/>
                  <a:pt x="1597698" y="1532824"/>
                </a:cubicBezTo>
                <a:cubicBezTo>
                  <a:pt x="1737213" y="1507833"/>
                  <a:pt x="1860390" y="1446963"/>
                  <a:pt x="1967231" y="1350211"/>
                </a:cubicBezTo>
                <a:cubicBezTo>
                  <a:pt x="2074071" y="1253460"/>
                  <a:pt x="2130343" y="1099241"/>
                  <a:pt x="2136049" y="887554"/>
                </a:cubicBezTo>
                <a:cubicBezTo>
                  <a:pt x="2129922" y="622496"/>
                  <a:pt x="2052904" y="441125"/>
                  <a:pt x="1904993" y="343440"/>
                </a:cubicBezTo>
                <a:cubicBezTo>
                  <a:pt x="1757083" y="245754"/>
                  <a:pt x="1575040" y="199592"/>
                  <a:pt x="1358864" y="204953"/>
                </a:cubicBezTo>
                <a:cubicBezTo>
                  <a:pt x="1337052" y="204255"/>
                  <a:pt x="1316261" y="203984"/>
                  <a:pt x="1296490" y="204137"/>
                </a:cubicBezTo>
                <a:close/>
                <a:moveTo>
                  <a:pt x="1520387" y="4"/>
                </a:moveTo>
                <a:cubicBezTo>
                  <a:pt x="1642635" y="-247"/>
                  <a:pt x="1783591" y="12813"/>
                  <a:pt x="1943257" y="39184"/>
                </a:cubicBezTo>
                <a:cubicBezTo>
                  <a:pt x="2125731" y="69321"/>
                  <a:pt x="2287201" y="144638"/>
                  <a:pt x="2427666" y="265135"/>
                </a:cubicBezTo>
                <a:cubicBezTo>
                  <a:pt x="2568131" y="385631"/>
                  <a:pt x="2642150" y="579103"/>
                  <a:pt x="2649723" y="845547"/>
                </a:cubicBezTo>
                <a:cubicBezTo>
                  <a:pt x="2646490" y="1024692"/>
                  <a:pt x="2610442" y="1169889"/>
                  <a:pt x="2541581" y="1281140"/>
                </a:cubicBezTo>
                <a:cubicBezTo>
                  <a:pt x="2472719" y="1392391"/>
                  <a:pt x="2390447" y="1476501"/>
                  <a:pt x="2294764" y="1533472"/>
                </a:cubicBezTo>
                <a:cubicBezTo>
                  <a:pt x="2199081" y="1590443"/>
                  <a:pt x="2109390" y="1627080"/>
                  <a:pt x="2025691" y="1643384"/>
                </a:cubicBezTo>
                <a:lnTo>
                  <a:pt x="2025691" y="1653846"/>
                </a:lnTo>
                <a:cubicBezTo>
                  <a:pt x="2151268" y="1674668"/>
                  <a:pt x="2275050" y="1716793"/>
                  <a:pt x="2397038" y="1780221"/>
                </a:cubicBezTo>
                <a:cubicBezTo>
                  <a:pt x="2519027" y="1843649"/>
                  <a:pt x="2620602" y="1939469"/>
                  <a:pt x="2701765" y="2067681"/>
                </a:cubicBezTo>
                <a:cubicBezTo>
                  <a:pt x="2782929" y="2195893"/>
                  <a:pt x="2825062" y="2367586"/>
                  <a:pt x="2828165" y="2582759"/>
                </a:cubicBezTo>
                <a:cubicBezTo>
                  <a:pt x="2824013" y="2817686"/>
                  <a:pt x="2770020" y="3000682"/>
                  <a:pt x="2666186" y="3131746"/>
                </a:cubicBezTo>
                <a:cubicBezTo>
                  <a:pt x="2562353" y="3262811"/>
                  <a:pt x="2433593" y="3356782"/>
                  <a:pt x="2279905" y="3413659"/>
                </a:cubicBezTo>
                <a:cubicBezTo>
                  <a:pt x="2126216" y="3470536"/>
                  <a:pt x="1972514" y="3505157"/>
                  <a:pt x="1818798" y="3517522"/>
                </a:cubicBezTo>
                <a:cubicBezTo>
                  <a:pt x="1665082" y="3529886"/>
                  <a:pt x="1536265" y="3534832"/>
                  <a:pt x="1432347" y="3532359"/>
                </a:cubicBezTo>
                <a:lnTo>
                  <a:pt x="519580" y="3532359"/>
                </a:lnTo>
                <a:lnTo>
                  <a:pt x="519580" y="598802"/>
                </a:lnTo>
                <a:cubicBezTo>
                  <a:pt x="521426" y="466889"/>
                  <a:pt x="509569" y="369591"/>
                  <a:pt x="484008" y="306908"/>
                </a:cubicBezTo>
                <a:cubicBezTo>
                  <a:pt x="458447" y="244225"/>
                  <a:pt x="408102" y="199043"/>
                  <a:pt x="332974" y="171364"/>
                </a:cubicBezTo>
                <a:cubicBezTo>
                  <a:pt x="257846" y="143684"/>
                  <a:pt x="146855" y="116393"/>
                  <a:pt x="0" y="89491"/>
                </a:cubicBezTo>
                <a:lnTo>
                  <a:pt x="0" y="926"/>
                </a:lnTo>
                <a:lnTo>
                  <a:pt x="1469140" y="926"/>
                </a:lnTo>
                <a:cubicBezTo>
                  <a:pt x="1485841" y="347"/>
                  <a:pt x="1502923" y="40"/>
                  <a:pt x="1520387" y="4"/>
                </a:cubicBezTo>
                <a:close/>
              </a:path>
            </a:pathLst>
          </a:custGeom>
        </p:spPr>
      </p:pic>
      <p:pic>
        <p:nvPicPr>
          <p:cNvPr id="6" name="Billede 5">
            <a:extLst>
              <a:ext uri="{FF2B5EF4-FFF2-40B4-BE49-F238E27FC236}">
                <a16:creationId xmlns:a16="http://schemas.microsoft.com/office/drawing/2014/main" id="{768A2823-8A1E-E389-FCF8-061D1A9BC9B4}"/>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006" t="68365" r="39676" b="28495"/>
          <a:stretch/>
        </p:blipFill>
        <p:spPr>
          <a:xfrm>
            <a:off x="2418631" y="5216191"/>
            <a:ext cx="4510814" cy="181297"/>
          </a:xfrm>
          <a:custGeom>
            <a:avLst/>
            <a:gdLst/>
            <a:ahLst/>
            <a:cxnLst/>
            <a:rect l="l" t="t" r="r" b="b"/>
            <a:pathLst>
              <a:path w="6014419" h="241729">
                <a:moveTo>
                  <a:pt x="5988463" y="159855"/>
                </a:moveTo>
                <a:lnTo>
                  <a:pt x="6014419" y="159855"/>
                </a:lnTo>
                <a:lnTo>
                  <a:pt x="6014419" y="188611"/>
                </a:lnTo>
                <a:lnTo>
                  <a:pt x="5988463" y="188611"/>
                </a:lnTo>
                <a:close/>
                <a:moveTo>
                  <a:pt x="3845338" y="159855"/>
                </a:moveTo>
                <a:lnTo>
                  <a:pt x="3871294" y="159855"/>
                </a:lnTo>
                <a:lnTo>
                  <a:pt x="3871294" y="188611"/>
                </a:lnTo>
                <a:lnTo>
                  <a:pt x="3845338" y="188611"/>
                </a:lnTo>
                <a:close/>
                <a:moveTo>
                  <a:pt x="1892713" y="159855"/>
                </a:moveTo>
                <a:lnTo>
                  <a:pt x="1918670" y="159855"/>
                </a:lnTo>
                <a:lnTo>
                  <a:pt x="1918670" y="188611"/>
                </a:lnTo>
                <a:lnTo>
                  <a:pt x="1892713" y="188611"/>
                </a:lnTo>
                <a:close/>
                <a:moveTo>
                  <a:pt x="5724995" y="118541"/>
                </a:moveTo>
                <a:cubicBezTo>
                  <a:pt x="5723608" y="120580"/>
                  <a:pt x="5718834" y="123158"/>
                  <a:pt x="5710670" y="126274"/>
                </a:cubicBezTo>
                <a:cubicBezTo>
                  <a:pt x="5704633" y="128578"/>
                  <a:pt x="5699937" y="130799"/>
                  <a:pt x="5696580" y="132935"/>
                </a:cubicBezTo>
                <a:cubicBezTo>
                  <a:pt x="5693223" y="135071"/>
                  <a:pt x="5690667" y="137695"/>
                  <a:pt x="5688911" y="140807"/>
                </a:cubicBezTo>
                <a:cubicBezTo>
                  <a:pt x="5687155" y="143919"/>
                  <a:pt x="5686277" y="148028"/>
                  <a:pt x="5686277" y="153135"/>
                </a:cubicBezTo>
                <a:cubicBezTo>
                  <a:pt x="5686277" y="159757"/>
                  <a:pt x="5687737" y="164939"/>
                  <a:pt x="5690658" y="168680"/>
                </a:cubicBezTo>
                <a:cubicBezTo>
                  <a:pt x="5693579" y="172421"/>
                  <a:pt x="5697689" y="174292"/>
                  <a:pt x="5702986" y="174292"/>
                </a:cubicBezTo>
                <a:cubicBezTo>
                  <a:pt x="5707023" y="174292"/>
                  <a:pt x="5710685" y="173068"/>
                  <a:pt x="5713972" y="170620"/>
                </a:cubicBezTo>
                <a:cubicBezTo>
                  <a:pt x="5717259" y="168172"/>
                  <a:pt x="5719918" y="164303"/>
                  <a:pt x="5721949" y="159012"/>
                </a:cubicBezTo>
                <a:cubicBezTo>
                  <a:pt x="5723979" y="153722"/>
                  <a:pt x="5724995" y="147037"/>
                  <a:pt x="5724995" y="138959"/>
                </a:cubicBezTo>
                <a:close/>
                <a:moveTo>
                  <a:pt x="4772495" y="118541"/>
                </a:moveTo>
                <a:cubicBezTo>
                  <a:pt x="4771108" y="120580"/>
                  <a:pt x="4766333" y="123158"/>
                  <a:pt x="4758170" y="126274"/>
                </a:cubicBezTo>
                <a:cubicBezTo>
                  <a:pt x="4752133" y="128578"/>
                  <a:pt x="4747437" y="130799"/>
                  <a:pt x="4744080" y="132935"/>
                </a:cubicBezTo>
                <a:cubicBezTo>
                  <a:pt x="4740724" y="135071"/>
                  <a:pt x="4738168" y="137695"/>
                  <a:pt x="4736412" y="140807"/>
                </a:cubicBezTo>
                <a:cubicBezTo>
                  <a:pt x="4734655" y="143919"/>
                  <a:pt x="4733778" y="148028"/>
                  <a:pt x="4733778" y="153135"/>
                </a:cubicBezTo>
                <a:cubicBezTo>
                  <a:pt x="4733778" y="159757"/>
                  <a:pt x="4735238" y="164939"/>
                  <a:pt x="4738159" y="168680"/>
                </a:cubicBezTo>
                <a:cubicBezTo>
                  <a:pt x="4741079" y="172421"/>
                  <a:pt x="4745189" y="174292"/>
                  <a:pt x="4750487" y="174292"/>
                </a:cubicBezTo>
                <a:cubicBezTo>
                  <a:pt x="4754523" y="174292"/>
                  <a:pt x="4758185" y="173068"/>
                  <a:pt x="4761472" y="170620"/>
                </a:cubicBezTo>
                <a:cubicBezTo>
                  <a:pt x="4764759" y="168172"/>
                  <a:pt x="4767419" y="164303"/>
                  <a:pt x="4769449" y="159012"/>
                </a:cubicBezTo>
                <a:cubicBezTo>
                  <a:pt x="4771480" y="153722"/>
                  <a:pt x="4772495" y="147037"/>
                  <a:pt x="4772495" y="138959"/>
                </a:cubicBezTo>
                <a:close/>
                <a:moveTo>
                  <a:pt x="371945" y="118541"/>
                </a:moveTo>
                <a:cubicBezTo>
                  <a:pt x="370559" y="120580"/>
                  <a:pt x="365784" y="123158"/>
                  <a:pt x="357620" y="126274"/>
                </a:cubicBezTo>
                <a:cubicBezTo>
                  <a:pt x="351583" y="128578"/>
                  <a:pt x="346887" y="130799"/>
                  <a:pt x="343530" y="132935"/>
                </a:cubicBezTo>
                <a:cubicBezTo>
                  <a:pt x="340174" y="135071"/>
                  <a:pt x="337618" y="137695"/>
                  <a:pt x="335862" y="140807"/>
                </a:cubicBezTo>
                <a:cubicBezTo>
                  <a:pt x="334105" y="143919"/>
                  <a:pt x="333227" y="148028"/>
                  <a:pt x="333227" y="153135"/>
                </a:cubicBezTo>
                <a:cubicBezTo>
                  <a:pt x="333227" y="159757"/>
                  <a:pt x="334688" y="164939"/>
                  <a:pt x="337609" y="168680"/>
                </a:cubicBezTo>
                <a:cubicBezTo>
                  <a:pt x="340530" y="172421"/>
                  <a:pt x="344639" y="174292"/>
                  <a:pt x="349937" y="174292"/>
                </a:cubicBezTo>
                <a:cubicBezTo>
                  <a:pt x="353973" y="174292"/>
                  <a:pt x="357635" y="173068"/>
                  <a:pt x="360922" y="170620"/>
                </a:cubicBezTo>
                <a:cubicBezTo>
                  <a:pt x="364209" y="168172"/>
                  <a:pt x="366868" y="164303"/>
                  <a:pt x="368899" y="159012"/>
                </a:cubicBezTo>
                <a:cubicBezTo>
                  <a:pt x="370930" y="153722"/>
                  <a:pt x="371945" y="147037"/>
                  <a:pt x="371945" y="138959"/>
                </a:cubicBezTo>
                <a:close/>
                <a:moveTo>
                  <a:pt x="200495" y="118541"/>
                </a:moveTo>
                <a:cubicBezTo>
                  <a:pt x="199109" y="120580"/>
                  <a:pt x="194334" y="123158"/>
                  <a:pt x="186170" y="126274"/>
                </a:cubicBezTo>
                <a:cubicBezTo>
                  <a:pt x="180133" y="128578"/>
                  <a:pt x="175437" y="130799"/>
                  <a:pt x="172080" y="132935"/>
                </a:cubicBezTo>
                <a:cubicBezTo>
                  <a:pt x="168724" y="135071"/>
                  <a:pt x="166168" y="137695"/>
                  <a:pt x="164412" y="140807"/>
                </a:cubicBezTo>
                <a:cubicBezTo>
                  <a:pt x="162655" y="143919"/>
                  <a:pt x="161777" y="148028"/>
                  <a:pt x="161777" y="153135"/>
                </a:cubicBezTo>
                <a:cubicBezTo>
                  <a:pt x="161777" y="159757"/>
                  <a:pt x="163238" y="164939"/>
                  <a:pt x="166159" y="168680"/>
                </a:cubicBezTo>
                <a:cubicBezTo>
                  <a:pt x="169080" y="172421"/>
                  <a:pt x="173189" y="174292"/>
                  <a:pt x="178486" y="174292"/>
                </a:cubicBezTo>
                <a:cubicBezTo>
                  <a:pt x="182523" y="174292"/>
                  <a:pt x="186185" y="173068"/>
                  <a:pt x="189472" y="170620"/>
                </a:cubicBezTo>
                <a:cubicBezTo>
                  <a:pt x="192759" y="168172"/>
                  <a:pt x="195418" y="164303"/>
                  <a:pt x="197449" y="159012"/>
                </a:cubicBezTo>
                <a:cubicBezTo>
                  <a:pt x="199480" y="153722"/>
                  <a:pt x="200495" y="147037"/>
                  <a:pt x="200495" y="138959"/>
                </a:cubicBezTo>
                <a:close/>
                <a:moveTo>
                  <a:pt x="4872275" y="67187"/>
                </a:moveTo>
                <a:cubicBezTo>
                  <a:pt x="4863736" y="67187"/>
                  <a:pt x="4857382" y="71702"/>
                  <a:pt x="4853215" y="80733"/>
                </a:cubicBezTo>
                <a:cubicBezTo>
                  <a:pt x="4849048" y="89763"/>
                  <a:pt x="4846964" y="104413"/>
                  <a:pt x="4846964" y="124682"/>
                </a:cubicBezTo>
                <a:cubicBezTo>
                  <a:pt x="4846964" y="141923"/>
                  <a:pt x="4849200" y="154583"/>
                  <a:pt x="4853673" y="162664"/>
                </a:cubicBezTo>
                <a:cubicBezTo>
                  <a:pt x="4858146" y="170744"/>
                  <a:pt x="4864305" y="174784"/>
                  <a:pt x="4872151" y="174784"/>
                </a:cubicBezTo>
                <a:cubicBezTo>
                  <a:pt x="4880053" y="174784"/>
                  <a:pt x="4886063" y="170683"/>
                  <a:pt x="4890181" y="162479"/>
                </a:cubicBezTo>
                <a:cubicBezTo>
                  <a:pt x="4894298" y="154276"/>
                  <a:pt x="4896357" y="141348"/>
                  <a:pt x="4896357" y="123697"/>
                </a:cubicBezTo>
                <a:cubicBezTo>
                  <a:pt x="4896357" y="111088"/>
                  <a:pt x="4895637" y="100640"/>
                  <a:pt x="4894197" y="92354"/>
                </a:cubicBezTo>
                <a:cubicBezTo>
                  <a:pt x="4892757" y="84068"/>
                  <a:pt x="4890285" y="77802"/>
                  <a:pt x="4886780" y="73556"/>
                </a:cubicBezTo>
                <a:cubicBezTo>
                  <a:pt x="4883276" y="69310"/>
                  <a:pt x="4878441" y="67187"/>
                  <a:pt x="4872275" y="67187"/>
                </a:cubicBezTo>
                <a:close/>
                <a:moveTo>
                  <a:pt x="4168443" y="67187"/>
                </a:moveTo>
                <a:cubicBezTo>
                  <a:pt x="4160849" y="67187"/>
                  <a:pt x="4155019" y="71371"/>
                  <a:pt x="4150952" y="79738"/>
                </a:cubicBezTo>
                <a:cubicBezTo>
                  <a:pt x="4146885" y="88105"/>
                  <a:pt x="4144852" y="101854"/>
                  <a:pt x="4144852" y="120986"/>
                </a:cubicBezTo>
                <a:cubicBezTo>
                  <a:pt x="4144852" y="139737"/>
                  <a:pt x="4146904" y="153391"/>
                  <a:pt x="4151009" y="161948"/>
                </a:cubicBezTo>
                <a:cubicBezTo>
                  <a:pt x="4155114" y="170506"/>
                  <a:pt x="4161089" y="174784"/>
                  <a:pt x="4168934" y="174784"/>
                </a:cubicBezTo>
                <a:cubicBezTo>
                  <a:pt x="4185812" y="174784"/>
                  <a:pt x="4194251" y="157632"/>
                  <a:pt x="4194251" y="123327"/>
                </a:cubicBezTo>
                <a:cubicBezTo>
                  <a:pt x="4194251" y="103974"/>
                  <a:pt x="4192003" y="89779"/>
                  <a:pt x="4187508" y="80742"/>
                </a:cubicBezTo>
                <a:cubicBezTo>
                  <a:pt x="4183012" y="71706"/>
                  <a:pt x="4176657" y="67187"/>
                  <a:pt x="4168443" y="67187"/>
                </a:cubicBezTo>
                <a:close/>
                <a:moveTo>
                  <a:pt x="3539792" y="67187"/>
                </a:moveTo>
                <a:cubicBezTo>
                  <a:pt x="3532199" y="67187"/>
                  <a:pt x="3526369" y="71371"/>
                  <a:pt x="3522302" y="79738"/>
                </a:cubicBezTo>
                <a:cubicBezTo>
                  <a:pt x="3518235" y="88105"/>
                  <a:pt x="3516202" y="101854"/>
                  <a:pt x="3516202" y="120986"/>
                </a:cubicBezTo>
                <a:cubicBezTo>
                  <a:pt x="3516202" y="139737"/>
                  <a:pt x="3518254" y="153391"/>
                  <a:pt x="3522359" y="161948"/>
                </a:cubicBezTo>
                <a:cubicBezTo>
                  <a:pt x="3526464" y="170506"/>
                  <a:pt x="3532439" y="174784"/>
                  <a:pt x="3540285" y="174784"/>
                </a:cubicBezTo>
                <a:cubicBezTo>
                  <a:pt x="3557163" y="174784"/>
                  <a:pt x="3565601" y="157632"/>
                  <a:pt x="3565601" y="123327"/>
                </a:cubicBezTo>
                <a:cubicBezTo>
                  <a:pt x="3565601" y="103974"/>
                  <a:pt x="3563354" y="89779"/>
                  <a:pt x="3558858" y="80742"/>
                </a:cubicBezTo>
                <a:cubicBezTo>
                  <a:pt x="3554362" y="71706"/>
                  <a:pt x="3548007" y="67187"/>
                  <a:pt x="3539792" y="67187"/>
                </a:cubicBezTo>
                <a:close/>
                <a:moveTo>
                  <a:pt x="2710100" y="67187"/>
                </a:moveTo>
                <a:cubicBezTo>
                  <a:pt x="2701561" y="67187"/>
                  <a:pt x="2695207" y="71702"/>
                  <a:pt x="2691040" y="80733"/>
                </a:cubicBezTo>
                <a:cubicBezTo>
                  <a:pt x="2686873" y="89763"/>
                  <a:pt x="2684789" y="104413"/>
                  <a:pt x="2684789" y="124682"/>
                </a:cubicBezTo>
                <a:cubicBezTo>
                  <a:pt x="2684789" y="141923"/>
                  <a:pt x="2687025" y="154583"/>
                  <a:pt x="2691498" y="162664"/>
                </a:cubicBezTo>
                <a:cubicBezTo>
                  <a:pt x="2695971" y="170744"/>
                  <a:pt x="2702130" y="174784"/>
                  <a:pt x="2709976" y="174784"/>
                </a:cubicBezTo>
                <a:cubicBezTo>
                  <a:pt x="2717878" y="174784"/>
                  <a:pt x="2723888" y="170683"/>
                  <a:pt x="2728006" y="162479"/>
                </a:cubicBezTo>
                <a:cubicBezTo>
                  <a:pt x="2732124" y="154276"/>
                  <a:pt x="2734183" y="141348"/>
                  <a:pt x="2734183" y="123697"/>
                </a:cubicBezTo>
                <a:cubicBezTo>
                  <a:pt x="2734183" y="111088"/>
                  <a:pt x="2733462" y="100640"/>
                  <a:pt x="2732022" y="92354"/>
                </a:cubicBezTo>
                <a:cubicBezTo>
                  <a:pt x="2730582" y="84068"/>
                  <a:pt x="2728110" y="77802"/>
                  <a:pt x="2724606" y="73556"/>
                </a:cubicBezTo>
                <a:cubicBezTo>
                  <a:pt x="2721101" y="69310"/>
                  <a:pt x="2716266" y="67187"/>
                  <a:pt x="2710100" y="67187"/>
                </a:cubicBezTo>
                <a:close/>
                <a:moveTo>
                  <a:pt x="2215817" y="67187"/>
                </a:moveTo>
                <a:cubicBezTo>
                  <a:pt x="2208224" y="67187"/>
                  <a:pt x="2202394" y="71371"/>
                  <a:pt x="2198327" y="79738"/>
                </a:cubicBezTo>
                <a:cubicBezTo>
                  <a:pt x="2194261" y="88105"/>
                  <a:pt x="2192227" y="101854"/>
                  <a:pt x="2192227" y="120986"/>
                </a:cubicBezTo>
                <a:cubicBezTo>
                  <a:pt x="2192227" y="139737"/>
                  <a:pt x="2194280" y="153391"/>
                  <a:pt x="2198384" y="161948"/>
                </a:cubicBezTo>
                <a:cubicBezTo>
                  <a:pt x="2202489" y="170506"/>
                  <a:pt x="2208464" y="174784"/>
                  <a:pt x="2216310" y="174784"/>
                </a:cubicBezTo>
                <a:cubicBezTo>
                  <a:pt x="2233187" y="174784"/>
                  <a:pt x="2241627" y="157632"/>
                  <a:pt x="2241627" y="123327"/>
                </a:cubicBezTo>
                <a:cubicBezTo>
                  <a:pt x="2241627" y="103974"/>
                  <a:pt x="2239379" y="89779"/>
                  <a:pt x="2234883" y="80742"/>
                </a:cubicBezTo>
                <a:cubicBezTo>
                  <a:pt x="2230387" y="71706"/>
                  <a:pt x="2224032" y="67187"/>
                  <a:pt x="2215817" y="67187"/>
                </a:cubicBezTo>
                <a:close/>
                <a:moveTo>
                  <a:pt x="1491917" y="67187"/>
                </a:moveTo>
                <a:cubicBezTo>
                  <a:pt x="1484324" y="67187"/>
                  <a:pt x="1478494" y="71371"/>
                  <a:pt x="1474427" y="79738"/>
                </a:cubicBezTo>
                <a:cubicBezTo>
                  <a:pt x="1470360" y="88105"/>
                  <a:pt x="1468327" y="101854"/>
                  <a:pt x="1468327" y="120986"/>
                </a:cubicBezTo>
                <a:cubicBezTo>
                  <a:pt x="1468327" y="139737"/>
                  <a:pt x="1470379" y="153391"/>
                  <a:pt x="1474484" y="161948"/>
                </a:cubicBezTo>
                <a:cubicBezTo>
                  <a:pt x="1478589" y="170506"/>
                  <a:pt x="1484564" y="174784"/>
                  <a:pt x="1492410" y="174784"/>
                </a:cubicBezTo>
                <a:cubicBezTo>
                  <a:pt x="1509288" y="174784"/>
                  <a:pt x="1517727" y="157632"/>
                  <a:pt x="1517727" y="123327"/>
                </a:cubicBezTo>
                <a:cubicBezTo>
                  <a:pt x="1517727" y="103974"/>
                  <a:pt x="1515479" y="89779"/>
                  <a:pt x="1510983" y="80742"/>
                </a:cubicBezTo>
                <a:cubicBezTo>
                  <a:pt x="1506487" y="71706"/>
                  <a:pt x="1500132" y="67187"/>
                  <a:pt x="1491917" y="67187"/>
                </a:cubicBezTo>
                <a:close/>
                <a:moveTo>
                  <a:pt x="806117" y="67187"/>
                </a:moveTo>
                <a:cubicBezTo>
                  <a:pt x="798524" y="67187"/>
                  <a:pt x="792694" y="71371"/>
                  <a:pt x="788627" y="79738"/>
                </a:cubicBezTo>
                <a:cubicBezTo>
                  <a:pt x="784560" y="88105"/>
                  <a:pt x="782527" y="101854"/>
                  <a:pt x="782527" y="120986"/>
                </a:cubicBezTo>
                <a:cubicBezTo>
                  <a:pt x="782527" y="139737"/>
                  <a:pt x="784579" y="153391"/>
                  <a:pt x="788684" y="161948"/>
                </a:cubicBezTo>
                <a:cubicBezTo>
                  <a:pt x="792789" y="170506"/>
                  <a:pt x="798764" y="174784"/>
                  <a:pt x="806610" y="174784"/>
                </a:cubicBezTo>
                <a:cubicBezTo>
                  <a:pt x="823488" y="174784"/>
                  <a:pt x="831927" y="157632"/>
                  <a:pt x="831927" y="123327"/>
                </a:cubicBezTo>
                <a:cubicBezTo>
                  <a:pt x="831927" y="103974"/>
                  <a:pt x="829679" y="89779"/>
                  <a:pt x="825183" y="80742"/>
                </a:cubicBezTo>
                <a:cubicBezTo>
                  <a:pt x="820687" y="71706"/>
                  <a:pt x="814332" y="67187"/>
                  <a:pt x="806117" y="67187"/>
                </a:cubicBezTo>
                <a:close/>
                <a:moveTo>
                  <a:pt x="5865177" y="66940"/>
                </a:moveTo>
                <a:cubicBezTo>
                  <a:pt x="5858487" y="66940"/>
                  <a:pt x="5853292" y="68990"/>
                  <a:pt x="5849592" y="73090"/>
                </a:cubicBezTo>
                <a:cubicBezTo>
                  <a:pt x="5845892" y="77190"/>
                  <a:pt x="5843472" y="82281"/>
                  <a:pt x="5842333" y="88361"/>
                </a:cubicBezTo>
                <a:cubicBezTo>
                  <a:pt x="5841195" y="94442"/>
                  <a:pt x="5840476" y="100860"/>
                  <a:pt x="5840178" y="107616"/>
                </a:cubicBezTo>
                <a:lnTo>
                  <a:pt x="5888822" y="107616"/>
                </a:lnTo>
                <a:cubicBezTo>
                  <a:pt x="5888822" y="98457"/>
                  <a:pt x="5887968" y="90735"/>
                  <a:pt x="5886258" y="84450"/>
                </a:cubicBezTo>
                <a:cubicBezTo>
                  <a:pt x="5884548" y="78165"/>
                  <a:pt x="5882016" y="73675"/>
                  <a:pt x="5878661" y="70981"/>
                </a:cubicBezTo>
                <a:cubicBezTo>
                  <a:pt x="5875305" y="68287"/>
                  <a:pt x="5870811" y="66940"/>
                  <a:pt x="5865177" y="66940"/>
                </a:cubicBezTo>
                <a:close/>
                <a:moveTo>
                  <a:pt x="5293677" y="66940"/>
                </a:moveTo>
                <a:cubicBezTo>
                  <a:pt x="5286988" y="66940"/>
                  <a:pt x="5281793" y="68990"/>
                  <a:pt x="5278092" y="73090"/>
                </a:cubicBezTo>
                <a:cubicBezTo>
                  <a:pt x="5274392" y="77190"/>
                  <a:pt x="5271972" y="82281"/>
                  <a:pt x="5270834" y="88361"/>
                </a:cubicBezTo>
                <a:cubicBezTo>
                  <a:pt x="5269695" y="94442"/>
                  <a:pt x="5268976" y="100860"/>
                  <a:pt x="5268678" y="107616"/>
                </a:cubicBezTo>
                <a:lnTo>
                  <a:pt x="5317322" y="107616"/>
                </a:lnTo>
                <a:cubicBezTo>
                  <a:pt x="5317322" y="98457"/>
                  <a:pt x="5316467" y="90735"/>
                  <a:pt x="5314758" y="84450"/>
                </a:cubicBezTo>
                <a:cubicBezTo>
                  <a:pt x="5313048" y="78165"/>
                  <a:pt x="5310516" y="73675"/>
                  <a:pt x="5307161" y="70981"/>
                </a:cubicBezTo>
                <a:cubicBezTo>
                  <a:pt x="5303806" y="68287"/>
                  <a:pt x="5299310" y="66940"/>
                  <a:pt x="5293677" y="66940"/>
                </a:cubicBezTo>
                <a:close/>
                <a:moveTo>
                  <a:pt x="4979352" y="66940"/>
                </a:moveTo>
                <a:cubicBezTo>
                  <a:pt x="4972662" y="66940"/>
                  <a:pt x="4967467" y="68990"/>
                  <a:pt x="4963767" y="73090"/>
                </a:cubicBezTo>
                <a:cubicBezTo>
                  <a:pt x="4960067" y="77190"/>
                  <a:pt x="4957647" y="82281"/>
                  <a:pt x="4956508" y="88361"/>
                </a:cubicBezTo>
                <a:cubicBezTo>
                  <a:pt x="4955370" y="94442"/>
                  <a:pt x="4954651" y="100860"/>
                  <a:pt x="4954353" y="107616"/>
                </a:cubicBezTo>
                <a:lnTo>
                  <a:pt x="5002997" y="107616"/>
                </a:lnTo>
                <a:cubicBezTo>
                  <a:pt x="5002997" y="98457"/>
                  <a:pt x="5002143" y="90735"/>
                  <a:pt x="5000432" y="84450"/>
                </a:cubicBezTo>
                <a:cubicBezTo>
                  <a:pt x="4998723" y="78165"/>
                  <a:pt x="4996191" y="73675"/>
                  <a:pt x="4992835" y="70981"/>
                </a:cubicBezTo>
                <a:cubicBezTo>
                  <a:pt x="4989480" y="68287"/>
                  <a:pt x="4984986" y="66940"/>
                  <a:pt x="4979352" y="66940"/>
                </a:cubicBezTo>
                <a:close/>
                <a:moveTo>
                  <a:pt x="4284028" y="66940"/>
                </a:moveTo>
                <a:cubicBezTo>
                  <a:pt x="4277338" y="66940"/>
                  <a:pt x="4272143" y="68990"/>
                  <a:pt x="4268442" y="73090"/>
                </a:cubicBezTo>
                <a:cubicBezTo>
                  <a:pt x="4264742" y="77190"/>
                  <a:pt x="4262322" y="82281"/>
                  <a:pt x="4261184" y="88361"/>
                </a:cubicBezTo>
                <a:cubicBezTo>
                  <a:pt x="4260045" y="94442"/>
                  <a:pt x="4259327" y="100860"/>
                  <a:pt x="4259028" y="107616"/>
                </a:cubicBezTo>
                <a:lnTo>
                  <a:pt x="4307672" y="107616"/>
                </a:lnTo>
                <a:cubicBezTo>
                  <a:pt x="4307672" y="98457"/>
                  <a:pt x="4306818" y="90735"/>
                  <a:pt x="4305108" y="84450"/>
                </a:cubicBezTo>
                <a:cubicBezTo>
                  <a:pt x="4303399" y="78165"/>
                  <a:pt x="4300866" y="73675"/>
                  <a:pt x="4297511" y="70981"/>
                </a:cubicBezTo>
                <a:cubicBezTo>
                  <a:pt x="4294156" y="68287"/>
                  <a:pt x="4289661" y="66940"/>
                  <a:pt x="4284028" y="66940"/>
                </a:cubicBezTo>
                <a:close/>
                <a:moveTo>
                  <a:pt x="3664902" y="66940"/>
                </a:moveTo>
                <a:cubicBezTo>
                  <a:pt x="3658213" y="66940"/>
                  <a:pt x="3653019" y="68990"/>
                  <a:pt x="3649317" y="73090"/>
                </a:cubicBezTo>
                <a:cubicBezTo>
                  <a:pt x="3645618" y="77190"/>
                  <a:pt x="3643198" y="82281"/>
                  <a:pt x="3642058" y="88361"/>
                </a:cubicBezTo>
                <a:cubicBezTo>
                  <a:pt x="3640920" y="94442"/>
                  <a:pt x="3640201" y="100860"/>
                  <a:pt x="3639903" y="107616"/>
                </a:cubicBezTo>
                <a:lnTo>
                  <a:pt x="3688547" y="107616"/>
                </a:lnTo>
                <a:cubicBezTo>
                  <a:pt x="3688547" y="98457"/>
                  <a:pt x="3687692" y="90735"/>
                  <a:pt x="3685983" y="84450"/>
                </a:cubicBezTo>
                <a:cubicBezTo>
                  <a:pt x="3684273" y="78165"/>
                  <a:pt x="3681741" y="73675"/>
                  <a:pt x="3678385" y="70981"/>
                </a:cubicBezTo>
                <a:cubicBezTo>
                  <a:pt x="3675030" y="68287"/>
                  <a:pt x="3670536" y="66940"/>
                  <a:pt x="3664902" y="66940"/>
                </a:cubicBezTo>
                <a:close/>
                <a:moveTo>
                  <a:pt x="3160077" y="66940"/>
                </a:moveTo>
                <a:cubicBezTo>
                  <a:pt x="3153388" y="66940"/>
                  <a:pt x="3148193" y="68990"/>
                  <a:pt x="3144493" y="73090"/>
                </a:cubicBezTo>
                <a:cubicBezTo>
                  <a:pt x="3140792" y="77190"/>
                  <a:pt x="3138372" y="82281"/>
                  <a:pt x="3137234" y="88361"/>
                </a:cubicBezTo>
                <a:cubicBezTo>
                  <a:pt x="3136095" y="94442"/>
                  <a:pt x="3135376" y="100860"/>
                  <a:pt x="3135078" y="107616"/>
                </a:cubicBezTo>
                <a:lnTo>
                  <a:pt x="3183722" y="107616"/>
                </a:lnTo>
                <a:cubicBezTo>
                  <a:pt x="3183722" y="98457"/>
                  <a:pt x="3182867" y="90735"/>
                  <a:pt x="3181158" y="84450"/>
                </a:cubicBezTo>
                <a:cubicBezTo>
                  <a:pt x="3179448" y="78165"/>
                  <a:pt x="3176916" y="73675"/>
                  <a:pt x="3173561" y="70981"/>
                </a:cubicBezTo>
                <a:cubicBezTo>
                  <a:pt x="3170206" y="68287"/>
                  <a:pt x="3165711" y="66940"/>
                  <a:pt x="3160077" y="66940"/>
                </a:cubicBezTo>
                <a:close/>
                <a:moveTo>
                  <a:pt x="3044859" y="66940"/>
                </a:moveTo>
                <a:cubicBezTo>
                  <a:pt x="3038595" y="66940"/>
                  <a:pt x="3033710" y="69155"/>
                  <a:pt x="3030206" y="73586"/>
                </a:cubicBezTo>
                <a:cubicBezTo>
                  <a:pt x="3026702" y="78016"/>
                  <a:pt x="3024275" y="84283"/>
                  <a:pt x="3022926" y="92385"/>
                </a:cubicBezTo>
                <a:cubicBezTo>
                  <a:pt x="3021577" y="100488"/>
                  <a:pt x="3020902" y="110638"/>
                  <a:pt x="3020902" y="122834"/>
                </a:cubicBezTo>
                <a:cubicBezTo>
                  <a:pt x="3020902" y="141335"/>
                  <a:pt x="3022850" y="154598"/>
                  <a:pt x="3026746" y="162623"/>
                </a:cubicBezTo>
                <a:cubicBezTo>
                  <a:pt x="3030642" y="170648"/>
                  <a:pt x="3036515" y="174661"/>
                  <a:pt x="3044367" y="174661"/>
                </a:cubicBezTo>
                <a:cubicBezTo>
                  <a:pt x="3054064" y="174661"/>
                  <a:pt x="3060831" y="169901"/>
                  <a:pt x="3064667" y="160382"/>
                </a:cubicBezTo>
                <a:cubicBezTo>
                  <a:pt x="3068504" y="150862"/>
                  <a:pt x="3070421" y="136785"/>
                  <a:pt x="3070421" y="118151"/>
                </a:cubicBezTo>
                <a:cubicBezTo>
                  <a:pt x="3070421" y="100721"/>
                  <a:pt x="3068123" y="87828"/>
                  <a:pt x="3063527" y="79473"/>
                </a:cubicBezTo>
                <a:cubicBezTo>
                  <a:pt x="3058931" y="71118"/>
                  <a:pt x="3052709" y="66940"/>
                  <a:pt x="3044859" y="66940"/>
                </a:cubicBezTo>
                <a:close/>
                <a:moveTo>
                  <a:pt x="2930559" y="66940"/>
                </a:moveTo>
                <a:cubicBezTo>
                  <a:pt x="2924295" y="66940"/>
                  <a:pt x="2919410" y="69155"/>
                  <a:pt x="2915906" y="73586"/>
                </a:cubicBezTo>
                <a:cubicBezTo>
                  <a:pt x="2912402" y="78016"/>
                  <a:pt x="2909975" y="84283"/>
                  <a:pt x="2908626" y="92385"/>
                </a:cubicBezTo>
                <a:cubicBezTo>
                  <a:pt x="2907276" y="100488"/>
                  <a:pt x="2906602" y="110638"/>
                  <a:pt x="2906602" y="122834"/>
                </a:cubicBezTo>
                <a:cubicBezTo>
                  <a:pt x="2906602" y="141335"/>
                  <a:pt x="2908550" y="154598"/>
                  <a:pt x="2912446" y="162623"/>
                </a:cubicBezTo>
                <a:cubicBezTo>
                  <a:pt x="2916342" y="170648"/>
                  <a:pt x="2922215" y="174661"/>
                  <a:pt x="2930066" y="174661"/>
                </a:cubicBezTo>
                <a:cubicBezTo>
                  <a:pt x="2939764" y="174661"/>
                  <a:pt x="2946532" y="169901"/>
                  <a:pt x="2950367" y="160382"/>
                </a:cubicBezTo>
                <a:cubicBezTo>
                  <a:pt x="2954203" y="150862"/>
                  <a:pt x="2956121" y="136785"/>
                  <a:pt x="2956121" y="118151"/>
                </a:cubicBezTo>
                <a:cubicBezTo>
                  <a:pt x="2956121" y="100721"/>
                  <a:pt x="2953823" y="87828"/>
                  <a:pt x="2949227" y="79473"/>
                </a:cubicBezTo>
                <a:cubicBezTo>
                  <a:pt x="2944631" y="71118"/>
                  <a:pt x="2938409" y="66940"/>
                  <a:pt x="2930559" y="66940"/>
                </a:cubicBezTo>
                <a:close/>
                <a:moveTo>
                  <a:pt x="2482884" y="66940"/>
                </a:moveTo>
                <a:cubicBezTo>
                  <a:pt x="2476620" y="66940"/>
                  <a:pt x="2471736" y="69155"/>
                  <a:pt x="2468231" y="73586"/>
                </a:cubicBezTo>
                <a:cubicBezTo>
                  <a:pt x="2464727" y="78016"/>
                  <a:pt x="2462300" y="84283"/>
                  <a:pt x="2460951" y="92385"/>
                </a:cubicBezTo>
                <a:cubicBezTo>
                  <a:pt x="2459602" y="100488"/>
                  <a:pt x="2458927" y="110638"/>
                  <a:pt x="2458927" y="122834"/>
                </a:cubicBezTo>
                <a:cubicBezTo>
                  <a:pt x="2458927" y="141335"/>
                  <a:pt x="2460875" y="154598"/>
                  <a:pt x="2464771" y="162623"/>
                </a:cubicBezTo>
                <a:cubicBezTo>
                  <a:pt x="2468667" y="170648"/>
                  <a:pt x="2474540" y="174661"/>
                  <a:pt x="2482392" y="174661"/>
                </a:cubicBezTo>
                <a:cubicBezTo>
                  <a:pt x="2492090" y="174661"/>
                  <a:pt x="2498857" y="169901"/>
                  <a:pt x="2502692" y="160382"/>
                </a:cubicBezTo>
                <a:cubicBezTo>
                  <a:pt x="2506528" y="150862"/>
                  <a:pt x="2508446" y="136785"/>
                  <a:pt x="2508446" y="118151"/>
                </a:cubicBezTo>
                <a:cubicBezTo>
                  <a:pt x="2508446" y="100721"/>
                  <a:pt x="2506149" y="87828"/>
                  <a:pt x="2501553" y="79473"/>
                </a:cubicBezTo>
                <a:cubicBezTo>
                  <a:pt x="2496957" y="71118"/>
                  <a:pt x="2490734" y="66940"/>
                  <a:pt x="2482884" y="66940"/>
                </a:cubicBezTo>
                <a:close/>
                <a:moveTo>
                  <a:pt x="1758984" y="66940"/>
                </a:moveTo>
                <a:cubicBezTo>
                  <a:pt x="1752720" y="66940"/>
                  <a:pt x="1747836" y="69155"/>
                  <a:pt x="1744331" y="73586"/>
                </a:cubicBezTo>
                <a:cubicBezTo>
                  <a:pt x="1740827" y="78016"/>
                  <a:pt x="1738400" y="84283"/>
                  <a:pt x="1737051" y="92385"/>
                </a:cubicBezTo>
                <a:cubicBezTo>
                  <a:pt x="1735702" y="100488"/>
                  <a:pt x="1735027" y="110638"/>
                  <a:pt x="1735027" y="122834"/>
                </a:cubicBezTo>
                <a:cubicBezTo>
                  <a:pt x="1735027" y="141335"/>
                  <a:pt x="1736975" y="154598"/>
                  <a:pt x="1740871" y="162623"/>
                </a:cubicBezTo>
                <a:cubicBezTo>
                  <a:pt x="1744767" y="170648"/>
                  <a:pt x="1750641" y="174661"/>
                  <a:pt x="1758492" y="174661"/>
                </a:cubicBezTo>
                <a:cubicBezTo>
                  <a:pt x="1768190" y="174661"/>
                  <a:pt x="1774957" y="169901"/>
                  <a:pt x="1778793" y="160382"/>
                </a:cubicBezTo>
                <a:cubicBezTo>
                  <a:pt x="1782629" y="150862"/>
                  <a:pt x="1784546" y="136785"/>
                  <a:pt x="1784546" y="118151"/>
                </a:cubicBezTo>
                <a:cubicBezTo>
                  <a:pt x="1784546" y="100721"/>
                  <a:pt x="1782248" y="87828"/>
                  <a:pt x="1777653" y="79473"/>
                </a:cubicBezTo>
                <a:cubicBezTo>
                  <a:pt x="1773056" y="71118"/>
                  <a:pt x="1766834" y="66940"/>
                  <a:pt x="1758984" y="66940"/>
                </a:cubicBezTo>
                <a:close/>
                <a:moveTo>
                  <a:pt x="1093152" y="66940"/>
                </a:moveTo>
                <a:cubicBezTo>
                  <a:pt x="1086463" y="66940"/>
                  <a:pt x="1081268" y="68990"/>
                  <a:pt x="1077568" y="73090"/>
                </a:cubicBezTo>
                <a:cubicBezTo>
                  <a:pt x="1073867" y="77190"/>
                  <a:pt x="1071447" y="82281"/>
                  <a:pt x="1070309" y="88361"/>
                </a:cubicBezTo>
                <a:cubicBezTo>
                  <a:pt x="1069170" y="94442"/>
                  <a:pt x="1068452" y="100860"/>
                  <a:pt x="1068153" y="107616"/>
                </a:cubicBezTo>
                <a:lnTo>
                  <a:pt x="1116798" y="107616"/>
                </a:lnTo>
                <a:cubicBezTo>
                  <a:pt x="1116798" y="98457"/>
                  <a:pt x="1115943" y="90735"/>
                  <a:pt x="1114233" y="84450"/>
                </a:cubicBezTo>
                <a:cubicBezTo>
                  <a:pt x="1112524" y="78165"/>
                  <a:pt x="1109991" y="73675"/>
                  <a:pt x="1106636" y="70981"/>
                </a:cubicBezTo>
                <a:cubicBezTo>
                  <a:pt x="1103281" y="68287"/>
                  <a:pt x="1098786" y="66940"/>
                  <a:pt x="1093152" y="66940"/>
                </a:cubicBezTo>
                <a:close/>
                <a:moveTo>
                  <a:pt x="921702" y="66940"/>
                </a:moveTo>
                <a:cubicBezTo>
                  <a:pt x="915013" y="66940"/>
                  <a:pt x="909818" y="68990"/>
                  <a:pt x="906118" y="73090"/>
                </a:cubicBezTo>
                <a:cubicBezTo>
                  <a:pt x="902417" y="77190"/>
                  <a:pt x="899998" y="82281"/>
                  <a:pt x="898859" y="88361"/>
                </a:cubicBezTo>
                <a:cubicBezTo>
                  <a:pt x="897720" y="94442"/>
                  <a:pt x="897002" y="100860"/>
                  <a:pt x="896703" y="107616"/>
                </a:cubicBezTo>
                <a:lnTo>
                  <a:pt x="945348" y="107616"/>
                </a:lnTo>
                <a:cubicBezTo>
                  <a:pt x="945348" y="98457"/>
                  <a:pt x="944493" y="90735"/>
                  <a:pt x="942783" y="84450"/>
                </a:cubicBezTo>
                <a:cubicBezTo>
                  <a:pt x="941074" y="78165"/>
                  <a:pt x="938541" y="73675"/>
                  <a:pt x="935186" y="70981"/>
                </a:cubicBezTo>
                <a:cubicBezTo>
                  <a:pt x="931831" y="68287"/>
                  <a:pt x="927336" y="66940"/>
                  <a:pt x="921702" y="66940"/>
                </a:cubicBezTo>
                <a:close/>
                <a:moveTo>
                  <a:pt x="5454435" y="52866"/>
                </a:moveTo>
                <a:lnTo>
                  <a:pt x="5474357" y="52866"/>
                </a:lnTo>
                <a:lnTo>
                  <a:pt x="5474357" y="151434"/>
                </a:lnTo>
                <a:cubicBezTo>
                  <a:pt x="5474357" y="159231"/>
                  <a:pt x="5475479" y="164969"/>
                  <a:pt x="5477723" y="168649"/>
                </a:cubicBezTo>
                <a:cubicBezTo>
                  <a:pt x="5479966" y="172329"/>
                  <a:pt x="5484001" y="174168"/>
                  <a:pt x="5489827" y="174168"/>
                </a:cubicBezTo>
                <a:cubicBezTo>
                  <a:pt x="5496039" y="174168"/>
                  <a:pt x="5501274" y="172638"/>
                  <a:pt x="5505530" y="169576"/>
                </a:cubicBezTo>
                <a:cubicBezTo>
                  <a:pt x="5509788" y="166515"/>
                  <a:pt x="5513010" y="162413"/>
                  <a:pt x="5515197" y="157271"/>
                </a:cubicBezTo>
                <a:cubicBezTo>
                  <a:pt x="5517384" y="152129"/>
                  <a:pt x="5518477" y="146324"/>
                  <a:pt x="5518477" y="139857"/>
                </a:cubicBezTo>
                <a:lnTo>
                  <a:pt x="5518477" y="52866"/>
                </a:lnTo>
                <a:lnTo>
                  <a:pt x="5538400" y="52866"/>
                </a:lnTo>
                <a:lnTo>
                  <a:pt x="5538400" y="188611"/>
                </a:lnTo>
                <a:lnTo>
                  <a:pt x="5518477" y="188611"/>
                </a:lnTo>
                <a:lnTo>
                  <a:pt x="5518477" y="175864"/>
                </a:lnTo>
                <a:cubicBezTo>
                  <a:pt x="5513697" y="186455"/>
                  <a:pt x="5504025" y="191751"/>
                  <a:pt x="5489460" y="191751"/>
                </a:cubicBezTo>
                <a:cubicBezTo>
                  <a:pt x="5477869" y="191751"/>
                  <a:pt x="5469134" y="188678"/>
                  <a:pt x="5463254" y="182533"/>
                </a:cubicBezTo>
                <a:cubicBezTo>
                  <a:pt x="5457375" y="176387"/>
                  <a:pt x="5454435" y="166349"/>
                  <a:pt x="5454435" y="152419"/>
                </a:cubicBezTo>
                <a:close/>
                <a:moveTo>
                  <a:pt x="4084091" y="52866"/>
                </a:moveTo>
                <a:lnTo>
                  <a:pt x="4103890" y="52866"/>
                </a:lnTo>
                <a:lnTo>
                  <a:pt x="4103890" y="188611"/>
                </a:lnTo>
                <a:lnTo>
                  <a:pt x="4084091" y="188611"/>
                </a:lnTo>
                <a:close/>
                <a:moveTo>
                  <a:pt x="3445916" y="52866"/>
                </a:moveTo>
                <a:lnTo>
                  <a:pt x="3465715" y="52866"/>
                </a:lnTo>
                <a:lnTo>
                  <a:pt x="3465715" y="188611"/>
                </a:lnTo>
                <a:lnTo>
                  <a:pt x="3445916" y="188611"/>
                </a:lnTo>
                <a:close/>
                <a:moveTo>
                  <a:pt x="3323309" y="52866"/>
                </a:moveTo>
                <a:lnTo>
                  <a:pt x="3342434" y="52866"/>
                </a:lnTo>
                <a:lnTo>
                  <a:pt x="3372066" y="146581"/>
                </a:lnTo>
                <a:cubicBezTo>
                  <a:pt x="3374142" y="153192"/>
                  <a:pt x="3374989" y="158184"/>
                  <a:pt x="3374606" y="161556"/>
                </a:cubicBezTo>
                <a:cubicBezTo>
                  <a:pt x="3373797" y="159797"/>
                  <a:pt x="3374722" y="154805"/>
                  <a:pt x="3377383" y="146581"/>
                </a:cubicBezTo>
                <a:lnTo>
                  <a:pt x="3407389" y="52866"/>
                </a:lnTo>
                <a:lnTo>
                  <a:pt x="3425652" y="52866"/>
                </a:lnTo>
                <a:lnTo>
                  <a:pt x="3383587" y="188611"/>
                </a:lnTo>
                <a:lnTo>
                  <a:pt x="3365492" y="188611"/>
                </a:lnTo>
                <a:close/>
                <a:moveTo>
                  <a:pt x="2771236" y="52866"/>
                </a:moveTo>
                <a:lnTo>
                  <a:pt x="2790182" y="52866"/>
                </a:lnTo>
                <a:lnTo>
                  <a:pt x="2823814" y="162209"/>
                </a:lnTo>
                <a:lnTo>
                  <a:pt x="2854888" y="52866"/>
                </a:lnTo>
                <a:lnTo>
                  <a:pt x="2873704" y="52866"/>
                </a:lnTo>
                <a:lnTo>
                  <a:pt x="2826765" y="211026"/>
                </a:lnTo>
                <a:cubicBezTo>
                  <a:pt x="2824598" y="218192"/>
                  <a:pt x="2822266" y="223985"/>
                  <a:pt x="2819769" y="228407"/>
                </a:cubicBezTo>
                <a:cubicBezTo>
                  <a:pt x="2817273" y="232829"/>
                  <a:pt x="2814305" y="236155"/>
                  <a:pt x="2810865" y="238385"/>
                </a:cubicBezTo>
                <a:cubicBezTo>
                  <a:pt x="2807426" y="240614"/>
                  <a:pt x="2803264" y="241729"/>
                  <a:pt x="2798380" y="241729"/>
                </a:cubicBezTo>
                <a:cubicBezTo>
                  <a:pt x="2794843" y="241729"/>
                  <a:pt x="2791626" y="241466"/>
                  <a:pt x="2788728" y="240939"/>
                </a:cubicBezTo>
                <a:cubicBezTo>
                  <a:pt x="2785831" y="240413"/>
                  <a:pt x="2782051" y="239272"/>
                  <a:pt x="2777389" y="237516"/>
                </a:cubicBezTo>
                <a:lnTo>
                  <a:pt x="2782174" y="219343"/>
                </a:lnTo>
                <a:cubicBezTo>
                  <a:pt x="2788218" y="221232"/>
                  <a:pt x="2792956" y="222177"/>
                  <a:pt x="2796390" y="222177"/>
                </a:cubicBezTo>
                <a:cubicBezTo>
                  <a:pt x="2798764" y="222177"/>
                  <a:pt x="2800647" y="221543"/>
                  <a:pt x="2802040" y="220276"/>
                </a:cubicBezTo>
                <a:cubicBezTo>
                  <a:pt x="2803432" y="219010"/>
                  <a:pt x="2805013" y="215662"/>
                  <a:pt x="2806783" y="210233"/>
                </a:cubicBezTo>
                <a:lnTo>
                  <a:pt x="2814308" y="186166"/>
                </a:lnTo>
                <a:close/>
                <a:moveTo>
                  <a:pt x="2398166" y="52866"/>
                </a:moveTo>
                <a:lnTo>
                  <a:pt x="2417965" y="52866"/>
                </a:lnTo>
                <a:lnTo>
                  <a:pt x="2417965" y="188611"/>
                </a:lnTo>
                <a:lnTo>
                  <a:pt x="2398166" y="188611"/>
                </a:lnTo>
                <a:close/>
                <a:moveTo>
                  <a:pt x="1674266" y="52866"/>
                </a:moveTo>
                <a:lnTo>
                  <a:pt x="1694065" y="52866"/>
                </a:lnTo>
                <a:lnTo>
                  <a:pt x="1694065" y="188611"/>
                </a:lnTo>
                <a:lnTo>
                  <a:pt x="1674266" y="188611"/>
                </a:lnTo>
                <a:close/>
                <a:moveTo>
                  <a:pt x="1274216" y="52866"/>
                </a:moveTo>
                <a:lnTo>
                  <a:pt x="1294016" y="52866"/>
                </a:lnTo>
                <a:lnTo>
                  <a:pt x="1294016" y="188611"/>
                </a:lnTo>
                <a:lnTo>
                  <a:pt x="1274216" y="188611"/>
                </a:lnTo>
                <a:close/>
                <a:moveTo>
                  <a:pt x="530010" y="52866"/>
                </a:moveTo>
                <a:lnTo>
                  <a:pt x="549933" y="52866"/>
                </a:lnTo>
                <a:lnTo>
                  <a:pt x="549933" y="151434"/>
                </a:lnTo>
                <a:cubicBezTo>
                  <a:pt x="549933" y="159231"/>
                  <a:pt x="551055" y="164969"/>
                  <a:pt x="553298" y="168649"/>
                </a:cubicBezTo>
                <a:cubicBezTo>
                  <a:pt x="555541" y="172329"/>
                  <a:pt x="559576" y="174168"/>
                  <a:pt x="565402" y="174168"/>
                </a:cubicBezTo>
                <a:cubicBezTo>
                  <a:pt x="571614" y="174168"/>
                  <a:pt x="576849" y="172638"/>
                  <a:pt x="581106" y="169576"/>
                </a:cubicBezTo>
                <a:cubicBezTo>
                  <a:pt x="585363" y="166515"/>
                  <a:pt x="588585" y="162413"/>
                  <a:pt x="590772" y="157271"/>
                </a:cubicBezTo>
                <a:cubicBezTo>
                  <a:pt x="592959" y="152129"/>
                  <a:pt x="594053" y="146324"/>
                  <a:pt x="594053" y="139857"/>
                </a:cubicBezTo>
                <a:lnTo>
                  <a:pt x="594053" y="52866"/>
                </a:lnTo>
                <a:lnTo>
                  <a:pt x="613976" y="52866"/>
                </a:lnTo>
                <a:lnTo>
                  <a:pt x="613976" y="188611"/>
                </a:lnTo>
                <a:lnTo>
                  <a:pt x="594053" y="188611"/>
                </a:lnTo>
                <a:lnTo>
                  <a:pt x="594053" y="175864"/>
                </a:lnTo>
                <a:cubicBezTo>
                  <a:pt x="589273" y="186455"/>
                  <a:pt x="579601" y="191751"/>
                  <a:pt x="565035" y="191751"/>
                </a:cubicBezTo>
                <a:cubicBezTo>
                  <a:pt x="553445" y="191751"/>
                  <a:pt x="544710" y="188678"/>
                  <a:pt x="538830" y="182533"/>
                </a:cubicBezTo>
                <a:cubicBezTo>
                  <a:pt x="532950" y="176387"/>
                  <a:pt x="530010" y="166349"/>
                  <a:pt x="530010" y="152419"/>
                </a:cubicBezTo>
                <a:close/>
                <a:moveTo>
                  <a:pt x="5974973" y="49852"/>
                </a:moveTo>
                <a:cubicBezTo>
                  <a:pt x="5981737" y="49852"/>
                  <a:pt x="5988406" y="52574"/>
                  <a:pt x="5994978" y="58017"/>
                </a:cubicBezTo>
                <a:lnTo>
                  <a:pt x="5987721" y="75065"/>
                </a:lnTo>
                <a:cubicBezTo>
                  <a:pt x="5983716" y="73639"/>
                  <a:pt x="5980888" y="72688"/>
                  <a:pt x="5979235" y="72211"/>
                </a:cubicBezTo>
                <a:cubicBezTo>
                  <a:pt x="5977581" y="71734"/>
                  <a:pt x="5975832" y="71496"/>
                  <a:pt x="5973986" y="71496"/>
                </a:cubicBezTo>
                <a:cubicBezTo>
                  <a:pt x="5959238" y="71496"/>
                  <a:pt x="5951864" y="88475"/>
                  <a:pt x="5951864" y="122432"/>
                </a:cubicBezTo>
                <a:lnTo>
                  <a:pt x="5951864" y="188611"/>
                </a:lnTo>
                <a:lnTo>
                  <a:pt x="5931940" y="188611"/>
                </a:lnTo>
                <a:lnTo>
                  <a:pt x="5931940" y="52866"/>
                </a:lnTo>
                <a:lnTo>
                  <a:pt x="5950631" y="52866"/>
                </a:lnTo>
                <a:lnTo>
                  <a:pt x="5950631" y="77608"/>
                </a:lnTo>
                <a:cubicBezTo>
                  <a:pt x="5953654" y="59104"/>
                  <a:pt x="5961768" y="49852"/>
                  <a:pt x="5974973" y="49852"/>
                </a:cubicBezTo>
                <a:close/>
                <a:moveTo>
                  <a:pt x="5864929" y="49852"/>
                </a:moveTo>
                <a:cubicBezTo>
                  <a:pt x="5879634" y="49852"/>
                  <a:pt x="5890674" y="54823"/>
                  <a:pt x="5898050" y="64763"/>
                </a:cubicBezTo>
                <a:cubicBezTo>
                  <a:pt x="5905426" y="74704"/>
                  <a:pt x="5909114" y="90399"/>
                  <a:pt x="5909114" y="111848"/>
                </a:cubicBezTo>
                <a:lnTo>
                  <a:pt x="5909114" y="125320"/>
                </a:lnTo>
                <a:lnTo>
                  <a:pt x="5840301" y="125320"/>
                </a:lnTo>
                <a:cubicBezTo>
                  <a:pt x="5840518" y="136568"/>
                  <a:pt x="5841629" y="145970"/>
                  <a:pt x="5843637" y="153525"/>
                </a:cubicBezTo>
                <a:cubicBezTo>
                  <a:pt x="5845645" y="161080"/>
                  <a:pt x="5848497" y="166430"/>
                  <a:pt x="5852193" y="169575"/>
                </a:cubicBezTo>
                <a:cubicBezTo>
                  <a:pt x="5855889" y="172720"/>
                  <a:pt x="5860751" y="174292"/>
                  <a:pt x="5866780" y="174292"/>
                </a:cubicBezTo>
                <a:cubicBezTo>
                  <a:pt x="5873599" y="174292"/>
                  <a:pt x="5878925" y="171800"/>
                  <a:pt x="5882758" y="166817"/>
                </a:cubicBezTo>
                <a:cubicBezTo>
                  <a:pt x="5886592" y="161834"/>
                  <a:pt x="5888968" y="153232"/>
                  <a:pt x="5889887" y="141011"/>
                </a:cubicBezTo>
                <a:lnTo>
                  <a:pt x="5908990" y="143783"/>
                </a:lnTo>
                <a:cubicBezTo>
                  <a:pt x="5906541" y="175762"/>
                  <a:pt x="5892430" y="191751"/>
                  <a:pt x="5866656" y="191751"/>
                </a:cubicBezTo>
                <a:cubicBezTo>
                  <a:pt x="5855429" y="191751"/>
                  <a:pt x="5846355" y="188927"/>
                  <a:pt x="5839433" y="183279"/>
                </a:cubicBezTo>
                <a:cubicBezTo>
                  <a:pt x="5832512" y="177632"/>
                  <a:pt x="5827544" y="169440"/>
                  <a:pt x="5824529" y="158705"/>
                </a:cubicBezTo>
                <a:cubicBezTo>
                  <a:pt x="5821515" y="147970"/>
                  <a:pt x="5820008" y="134494"/>
                  <a:pt x="5820008" y="118276"/>
                </a:cubicBezTo>
                <a:cubicBezTo>
                  <a:pt x="5820008" y="94837"/>
                  <a:pt x="5823822" y="77573"/>
                  <a:pt x="5831451" y="66485"/>
                </a:cubicBezTo>
                <a:cubicBezTo>
                  <a:pt x="5839079" y="55396"/>
                  <a:pt x="5850239" y="49852"/>
                  <a:pt x="5864929" y="49852"/>
                </a:cubicBezTo>
                <a:close/>
                <a:moveTo>
                  <a:pt x="5707789" y="49852"/>
                </a:moveTo>
                <a:cubicBezTo>
                  <a:pt x="5720743" y="49852"/>
                  <a:pt x="5730067" y="53721"/>
                  <a:pt x="5735761" y="61459"/>
                </a:cubicBezTo>
                <a:cubicBezTo>
                  <a:pt x="5741455" y="69197"/>
                  <a:pt x="5744302" y="80983"/>
                  <a:pt x="5744302" y="96819"/>
                </a:cubicBezTo>
                <a:lnTo>
                  <a:pt x="5744302" y="151496"/>
                </a:lnTo>
                <a:cubicBezTo>
                  <a:pt x="5744302" y="157383"/>
                  <a:pt x="5744476" y="161851"/>
                  <a:pt x="5744823" y="164901"/>
                </a:cubicBezTo>
                <a:cubicBezTo>
                  <a:pt x="5745170" y="167952"/>
                  <a:pt x="5745817" y="170897"/>
                  <a:pt x="5746763" y="173737"/>
                </a:cubicBezTo>
                <a:cubicBezTo>
                  <a:pt x="5747709" y="176576"/>
                  <a:pt x="5749393" y="181535"/>
                  <a:pt x="5751813" y="188611"/>
                </a:cubicBezTo>
                <a:lnTo>
                  <a:pt x="5732361" y="188611"/>
                </a:lnTo>
                <a:cubicBezTo>
                  <a:pt x="5729628" y="183476"/>
                  <a:pt x="5728201" y="178976"/>
                  <a:pt x="5728079" y="175112"/>
                </a:cubicBezTo>
                <a:cubicBezTo>
                  <a:pt x="5726830" y="180261"/>
                  <a:pt x="5723678" y="184321"/>
                  <a:pt x="5718624" y="187293"/>
                </a:cubicBezTo>
                <a:cubicBezTo>
                  <a:pt x="5713570" y="190265"/>
                  <a:pt x="5707743" y="191751"/>
                  <a:pt x="5701142" y="191751"/>
                </a:cubicBezTo>
                <a:cubicBezTo>
                  <a:pt x="5694143" y="191751"/>
                  <a:pt x="5687999" y="190105"/>
                  <a:pt x="5682711" y="186815"/>
                </a:cubicBezTo>
                <a:cubicBezTo>
                  <a:pt x="5677423" y="183525"/>
                  <a:pt x="5673395" y="179046"/>
                  <a:pt x="5670629" y="173380"/>
                </a:cubicBezTo>
                <a:cubicBezTo>
                  <a:pt x="5667861" y="167713"/>
                  <a:pt x="5666478" y="161334"/>
                  <a:pt x="5666478" y="154241"/>
                </a:cubicBezTo>
                <a:cubicBezTo>
                  <a:pt x="5666478" y="146505"/>
                  <a:pt x="5667684" y="140049"/>
                  <a:pt x="5670095" y="134873"/>
                </a:cubicBezTo>
                <a:cubicBezTo>
                  <a:pt x="5672507" y="129696"/>
                  <a:pt x="5676325" y="125301"/>
                  <a:pt x="5681548" y="121688"/>
                </a:cubicBezTo>
                <a:cubicBezTo>
                  <a:pt x="5686770" y="118075"/>
                  <a:pt x="5693684" y="114792"/>
                  <a:pt x="5702289" y="111839"/>
                </a:cubicBezTo>
                <a:cubicBezTo>
                  <a:pt x="5714281" y="107734"/>
                  <a:pt x="5721849" y="104621"/>
                  <a:pt x="5724995" y="102501"/>
                </a:cubicBezTo>
                <a:lnTo>
                  <a:pt x="5724995" y="97190"/>
                </a:lnTo>
                <a:cubicBezTo>
                  <a:pt x="5724995" y="90661"/>
                  <a:pt x="5724575" y="85216"/>
                  <a:pt x="5723733" y="80855"/>
                </a:cubicBezTo>
                <a:cubicBezTo>
                  <a:pt x="5722892" y="76494"/>
                  <a:pt x="5721234" y="73023"/>
                  <a:pt x="5718758" y="70442"/>
                </a:cubicBezTo>
                <a:cubicBezTo>
                  <a:pt x="5716282" y="67862"/>
                  <a:pt x="5712627" y="66571"/>
                  <a:pt x="5707795" y="66571"/>
                </a:cubicBezTo>
                <a:cubicBezTo>
                  <a:pt x="5701476" y="66571"/>
                  <a:pt x="5696743" y="68414"/>
                  <a:pt x="5693596" y="72099"/>
                </a:cubicBezTo>
                <a:cubicBezTo>
                  <a:pt x="5690450" y="75785"/>
                  <a:pt x="5688360" y="82475"/>
                  <a:pt x="5687327" y="92171"/>
                </a:cubicBezTo>
                <a:lnTo>
                  <a:pt x="5668324" y="89730"/>
                </a:lnTo>
                <a:cubicBezTo>
                  <a:pt x="5669620" y="76126"/>
                  <a:pt x="5673605" y="66079"/>
                  <a:pt x="5680276" y="59588"/>
                </a:cubicBezTo>
                <a:cubicBezTo>
                  <a:pt x="5686947" y="53098"/>
                  <a:pt x="5696119" y="49852"/>
                  <a:pt x="5707789" y="49852"/>
                </a:cubicBezTo>
                <a:close/>
                <a:moveTo>
                  <a:pt x="5391642" y="49852"/>
                </a:moveTo>
                <a:cubicBezTo>
                  <a:pt x="5399054" y="49852"/>
                  <a:pt x="5405655" y="51398"/>
                  <a:pt x="5411442" y="54491"/>
                </a:cubicBezTo>
                <a:cubicBezTo>
                  <a:pt x="5417229" y="57583"/>
                  <a:pt x="5421876" y="61934"/>
                  <a:pt x="5425380" y="67542"/>
                </a:cubicBezTo>
                <a:cubicBezTo>
                  <a:pt x="5428884" y="73151"/>
                  <a:pt x="5431123" y="80435"/>
                  <a:pt x="5432096" y="89392"/>
                </a:cubicBezTo>
                <a:lnTo>
                  <a:pt x="5412434" y="91711"/>
                </a:lnTo>
                <a:cubicBezTo>
                  <a:pt x="5412112" y="86036"/>
                  <a:pt x="5410997" y="81459"/>
                  <a:pt x="5409090" y="77981"/>
                </a:cubicBezTo>
                <a:cubicBezTo>
                  <a:pt x="5407182" y="74503"/>
                  <a:pt x="5404614" y="71773"/>
                  <a:pt x="5401387" y="69791"/>
                </a:cubicBezTo>
                <a:cubicBezTo>
                  <a:pt x="5398160" y="67809"/>
                  <a:pt x="5394499" y="66818"/>
                  <a:pt x="5390404" y="66818"/>
                </a:cubicBezTo>
                <a:cubicBezTo>
                  <a:pt x="5385009" y="66818"/>
                  <a:pt x="5380712" y="68419"/>
                  <a:pt x="5377513" y="71620"/>
                </a:cubicBezTo>
                <a:cubicBezTo>
                  <a:pt x="5374313" y="74821"/>
                  <a:pt x="5372714" y="78874"/>
                  <a:pt x="5372714" y="83781"/>
                </a:cubicBezTo>
                <a:cubicBezTo>
                  <a:pt x="5372714" y="87662"/>
                  <a:pt x="5373750" y="91040"/>
                  <a:pt x="5375823" y="93915"/>
                </a:cubicBezTo>
                <a:cubicBezTo>
                  <a:pt x="5377896" y="96790"/>
                  <a:pt x="5380456" y="99244"/>
                  <a:pt x="5383503" y="101276"/>
                </a:cubicBezTo>
                <a:cubicBezTo>
                  <a:pt x="5386549" y="103308"/>
                  <a:pt x="5389953" y="105591"/>
                  <a:pt x="5393712" y="108126"/>
                </a:cubicBezTo>
                <a:cubicBezTo>
                  <a:pt x="5406702" y="114192"/>
                  <a:pt x="5415905" y="119400"/>
                  <a:pt x="5421319" y="123751"/>
                </a:cubicBezTo>
                <a:cubicBezTo>
                  <a:pt x="5426734" y="128103"/>
                  <a:pt x="5430616" y="132718"/>
                  <a:pt x="5432966" y="137598"/>
                </a:cubicBezTo>
                <a:cubicBezTo>
                  <a:pt x="5435316" y="142478"/>
                  <a:pt x="5436491" y="148233"/>
                  <a:pt x="5436491" y="154865"/>
                </a:cubicBezTo>
                <a:cubicBezTo>
                  <a:pt x="5436491" y="161177"/>
                  <a:pt x="5434896" y="167172"/>
                  <a:pt x="5431705" y="172853"/>
                </a:cubicBezTo>
                <a:cubicBezTo>
                  <a:pt x="5428513" y="178533"/>
                  <a:pt x="5423704" y="183103"/>
                  <a:pt x="5417278" y="186562"/>
                </a:cubicBezTo>
                <a:cubicBezTo>
                  <a:pt x="5410850" y="190021"/>
                  <a:pt x="5403047" y="191751"/>
                  <a:pt x="5393869" y="191751"/>
                </a:cubicBezTo>
                <a:cubicBezTo>
                  <a:pt x="5380710" y="191751"/>
                  <a:pt x="5370457" y="188183"/>
                  <a:pt x="5363113" y="181047"/>
                </a:cubicBezTo>
                <a:cubicBezTo>
                  <a:pt x="5355768" y="173912"/>
                  <a:pt x="5351403" y="164006"/>
                  <a:pt x="5350018" y="151330"/>
                </a:cubicBezTo>
                <a:lnTo>
                  <a:pt x="5369688" y="148288"/>
                </a:lnTo>
                <a:cubicBezTo>
                  <a:pt x="5370817" y="157341"/>
                  <a:pt x="5373548" y="164021"/>
                  <a:pt x="5377884" y="168326"/>
                </a:cubicBezTo>
                <a:cubicBezTo>
                  <a:pt x="5382218" y="172632"/>
                  <a:pt x="5387708" y="174784"/>
                  <a:pt x="5394354" y="174784"/>
                </a:cubicBezTo>
                <a:cubicBezTo>
                  <a:pt x="5398672" y="174784"/>
                  <a:pt x="5402490" y="173981"/>
                  <a:pt x="5405807" y="172375"/>
                </a:cubicBezTo>
                <a:cubicBezTo>
                  <a:pt x="5409124" y="170769"/>
                  <a:pt x="5411705" y="168478"/>
                  <a:pt x="5413551" y="165504"/>
                </a:cubicBezTo>
                <a:cubicBezTo>
                  <a:pt x="5415398" y="162529"/>
                  <a:pt x="5416321" y="159065"/>
                  <a:pt x="5416321" y="155112"/>
                </a:cubicBezTo>
                <a:cubicBezTo>
                  <a:pt x="5416321" y="152073"/>
                  <a:pt x="5415707" y="149288"/>
                  <a:pt x="5414480" y="146760"/>
                </a:cubicBezTo>
                <a:cubicBezTo>
                  <a:pt x="5413253" y="144231"/>
                  <a:pt x="5410632" y="141368"/>
                  <a:pt x="5406617" y="138170"/>
                </a:cubicBezTo>
                <a:cubicBezTo>
                  <a:pt x="5402602" y="134972"/>
                  <a:pt x="5396567" y="131357"/>
                  <a:pt x="5388514" y="127327"/>
                </a:cubicBezTo>
                <a:cubicBezTo>
                  <a:pt x="5379662" y="122898"/>
                  <a:pt x="5372705" y="118688"/>
                  <a:pt x="5367645" y="114697"/>
                </a:cubicBezTo>
                <a:cubicBezTo>
                  <a:pt x="5362583" y="110706"/>
                  <a:pt x="5358924" y="106298"/>
                  <a:pt x="5356667" y="101472"/>
                </a:cubicBezTo>
                <a:cubicBezTo>
                  <a:pt x="5354411" y="96646"/>
                  <a:pt x="5353283" y="90913"/>
                  <a:pt x="5353283" y="84273"/>
                </a:cubicBezTo>
                <a:cubicBezTo>
                  <a:pt x="5353283" y="78124"/>
                  <a:pt x="5354832" y="72416"/>
                  <a:pt x="5357929" y="67150"/>
                </a:cubicBezTo>
                <a:cubicBezTo>
                  <a:pt x="5361026" y="61884"/>
                  <a:pt x="5365487" y="57684"/>
                  <a:pt x="5371310" y="54551"/>
                </a:cubicBezTo>
                <a:cubicBezTo>
                  <a:pt x="5377132" y="51419"/>
                  <a:pt x="5383909" y="49852"/>
                  <a:pt x="5391642" y="49852"/>
                </a:cubicBezTo>
                <a:close/>
                <a:moveTo>
                  <a:pt x="5293430" y="49852"/>
                </a:moveTo>
                <a:cubicBezTo>
                  <a:pt x="5308134" y="49852"/>
                  <a:pt x="5319174" y="54823"/>
                  <a:pt x="5326550" y="64763"/>
                </a:cubicBezTo>
                <a:cubicBezTo>
                  <a:pt x="5333926" y="74704"/>
                  <a:pt x="5337614" y="90399"/>
                  <a:pt x="5337614" y="111848"/>
                </a:cubicBezTo>
                <a:lnTo>
                  <a:pt x="5337614" y="125320"/>
                </a:lnTo>
                <a:lnTo>
                  <a:pt x="5268802" y="125320"/>
                </a:lnTo>
                <a:cubicBezTo>
                  <a:pt x="5269018" y="136568"/>
                  <a:pt x="5270130" y="145970"/>
                  <a:pt x="5272137" y="153525"/>
                </a:cubicBezTo>
                <a:cubicBezTo>
                  <a:pt x="5274145" y="161080"/>
                  <a:pt x="5276997" y="166430"/>
                  <a:pt x="5280693" y="169575"/>
                </a:cubicBezTo>
                <a:cubicBezTo>
                  <a:pt x="5284389" y="172720"/>
                  <a:pt x="5289251" y="174292"/>
                  <a:pt x="5295280" y="174292"/>
                </a:cubicBezTo>
                <a:cubicBezTo>
                  <a:pt x="5302099" y="174292"/>
                  <a:pt x="5307425" y="171800"/>
                  <a:pt x="5311259" y="166817"/>
                </a:cubicBezTo>
                <a:cubicBezTo>
                  <a:pt x="5315092" y="161834"/>
                  <a:pt x="5317468" y="153232"/>
                  <a:pt x="5318388" y="141011"/>
                </a:cubicBezTo>
                <a:lnTo>
                  <a:pt x="5337491" y="143783"/>
                </a:lnTo>
                <a:cubicBezTo>
                  <a:pt x="5335042" y="175762"/>
                  <a:pt x="5320931" y="191751"/>
                  <a:pt x="5295157" y="191751"/>
                </a:cubicBezTo>
                <a:cubicBezTo>
                  <a:pt x="5283929" y="191751"/>
                  <a:pt x="5274855" y="188927"/>
                  <a:pt x="5267933" y="183279"/>
                </a:cubicBezTo>
                <a:cubicBezTo>
                  <a:pt x="5261012" y="177632"/>
                  <a:pt x="5256044" y="169440"/>
                  <a:pt x="5253030" y="158705"/>
                </a:cubicBezTo>
                <a:cubicBezTo>
                  <a:pt x="5250015" y="147970"/>
                  <a:pt x="5248508" y="134494"/>
                  <a:pt x="5248508" y="118276"/>
                </a:cubicBezTo>
                <a:cubicBezTo>
                  <a:pt x="5248508" y="94837"/>
                  <a:pt x="5252322" y="77573"/>
                  <a:pt x="5259951" y="66485"/>
                </a:cubicBezTo>
                <a:cubicBezTo>
                  <a:pt x="5267579" y="55396"/>
                  <a:pt x="5278739" y="49852"/>
                  <a:pt x="5293430" y="49852"/>
                </a:cubicBezTo>
                <a:close/>
                <a:moveTo>
                  <a:pt x="5212973" y="49852"/>
                </a:moveTo>
                <a:cubicBezTo>
                  <a:pt x="5219737" y="49852"/>
                  <a:pt x="5226406" y="52574"/>
                  <a:pt x="5232978" y="58017"/>
                </a:cubicBezTo>
                <a:lnTo>
                  <a:pt x="5225721" y="75065"/>
                </a:lnTo>
                <a:cubicBezTo>
                  <a:pt x="5221716" y="73639"/>
                  <a:pt x="5218888" y="72688"/>
                  <a:pt x="5217235" y="72211"/>
                </a:cubicBezTo>
                <a:cubicBezTo>
                  <a:pt x="5215581" y="71734"/>
                  <a:pt x="5213832" y="71496"/>
                  <a:pt x="5211986" y="71496"/>
                </a:cubicBezTo>
                <a:cubicBezTo>
                  <a:pt x="5197238" y="71496"/>
                  <a:pt x="5189864" y="88475"/>
                  <a:pt x="5189864" y="122432"/>
                </a:cubicBezTo>
                <a:lnTo>
                  <a:pt x="5189864" y="188611"/>
                </a:lnTo>
                <a:lnTo>
                  <a:pt x="5169940" y="188611"/>
                </a:lnTo>
                <a:lnTo>
                  <a:pt x="5169940" y="52866"/>
                </a:lnTo>
                <a:lnTo>
                  <a:pt x="5188631" y="52866"/>
                </a:lnTo>
                <a:lnTo>
                  <a:pt x="5188631" y="77608"/>
                </a:lnTo>
                <a:cubicBezTo>
                  <a:pt x="5191654" y="59104"/>
                  <a:pt x="5199768" y="49852"/>
                  <a:pt x="5212973" y="49852"/>
                </a:cubicBezTo>
                <a:close/>
                <a:moveTo>
                  <a:pt x="5089148" y="49852"/>
                </a:moveTo>
                <a:cubicBezTo>
                  <a:pt x="5095912" y="49852"/>
                  <a:pt x="5102581" y="52574"/>
                  <a:pt x="5109153" y="58017"/>
                </a:cubicBezTo>
                <a:lnTo>
                  <a:pt x="5101896" y="75065"/>
                </a:lnTo>
                <a:cubicBezTo>
                  <a:pt x="5097892" y="73639"/>
                  <a:pt x="5095063" y="72688"/>
                  <a:pt x="5093410" y="72211"/>
                </a:cubicBezTo>
                <a:cubicBezTo>
                  <a:pt x="5091756" y="71734"/>
                  <a:pt x="5090007" y="71496"/>
                  <a:pt x="5088161" y="71496"/>
                </a:cubicBezTo>
                <a:cubicBezTo>
                  <a:pt x="5073413" y="71496"/>
                  <a:pt x="5066039" y="88475"/>
                  <a:pt x="5066039" y="122432"/>
                </a:cubicBezTo>
                <a:lnTo>
                  <a:pt x="5066039" y="188611"/>
                </a:lnTo>
                <a:lnTo>
                  <a:pt x="5046115" y="188611"/>
                </a:lnTo>
                <a:lnTo>
                  <a:pt x="5046115" y="52866"/>
                </a:lnTo>
                <a:lnTo>
                  <a:pt x="5064806" y="52866"/>
                </a:lnTo>
                <a:lnTo>
                  <a:pt x="5064806" y="77608"/>
                </a:lnTo>
                <a:cubicBezTo>
                  <a:pt x="5067829" y="59104"/>
                  <a:pt x="5075943" y="49852"/>
                  <a:pt x="5089148" y="49852"/>
                </a:cubicBezTo>
                <a:close/>
                <a:moveTo>
                  <a:pt x="4979104" y="49852"/>
                </a:moveTo>
                <a:cubicBezTo>
                  <a:pt x="4993808" y="49852"/>
                  <a:pt x="5004849" y="54823"/>
                  <a:pt x="5012225" y="64763"/>
                </a:cubicBezTo>
                <a:cubicBezTo>
                  <a:pt x="5019601" y="74704"/>
                  <a:pt x="5023289" y="90399"/>
                  <a:pt x="5023289" y="111848"/>
                </a:cubicBezTo>
                <a:lnTo>
                  <a:pt x="5023289" y="125320"/>
                </a:lnTo>
                <a:lnTo>
                  <a:pt x="4954476" y="125320"/>
                </a:lnTo>
                <a:cubicBezTo>
                  <a:pt x="4954692" y="136568"/>
                  <a:pt x="4955804" y="145970"/>
                  <a:pt x="4957812" y="153525"/>
                </a:cubicBezTo>
                <a:cubicBezTo>
                  <a:pt x="4959820" y="161080"/>
                  <a:pt x="4962672" y="166430"/>
                  <a:pt x="4966367" y="169575"/>
                </a:cubicBezTo>
                <a:cubicBezTo>
                  <a:pt x="4970064" y="172720"/>
                  <a:pt x="4974926" y="174292"/>
                  <a:pt x="4980955" y="174292"/>
                </a:cubicBezTo>
                <a:cubicBezTo>
                  <a:pt x="4987774" y="174292"/>
                  <a:pt x="4993100" y="171800"/>
                  <a:pt x="4996933" y="166817"/>
                </a:cubicBezTo>
                <a:cubicBezTo>
                  <a:pt x="5000767" y="161834"/>
                  <a:pt x="5003143" y="153232"/>
                  <a:pt x="5004062" y="141011"/>
                </a:cubicBezTo>
                <a:lnTo>
                  <a:pt x="5023165" y="143783"/>
                </a:lnTo>
                <a:cubicBezTo>
                  <a:pt x="5020716" y="175762"/>
                  <a:pt x="5006605" y="191751"/>
                  <a:pt x="4980831" y="191751"/>
                </a:cubicBezTo>
                <a:cubicBezTo>
                  <a:pt x="4969604" y="191751"/>
                  <a:pt x="4960530" y="188927"/>
                  <a:pt x="4953608" y="183279"/>
                </a:cubicBezTo>
                <a:cubicBezTo>
                  <a:pt x="4946687" y="177632"/>
                  <a:pt x="4941719" y="169440"/>
                  <a:pt x="4938704" y="158705"/>
                </a:cubicBezTo>
                <a:cubicBezTo>
                  <a:pt x="4935690" y="147970"/>
                  <a:pt x="4934183" y="134494"/>
                  <a:pt x="4934183" y="118276"/>
                </a:cubicBezTo>
                <a:cubicBezTo>
                  <a:pt x="4934183" y="94837"/>
                  <a:pt x="4937997" y="77573"/>
                  <a:pt x="4945626" y="66485"/>
                </a:cubicBezTo>
                <a:cubicBezTo>
                  <a:pt x="4953254" y="55396"/>
                  <a:pt x="4964414" y="49852"/>
                  <a:pt x="4979104" y="49852"/>
                </a:cubicBezTo>
                <a:close/>
                <a:moveTo>
                  <a:pt x="4755290" y="49852"/>
                </a:moveTo>
                <a:cubicBezTo>
                  <a:pt x="4768243" y="49852"/>
                  <a:pt x="4777567" y="53721"/>
                  <a:pt x="4783261" y="61459"/>
                </a:cubicBezTo>
                <a:cubicBezTo>
                  <a:pt x="4788955" y="69197"/>
                  <a:pt x="4791802" y="80983"/>
                  <a:pt x="4791802" y="96819"/>
                </a:cubicBezTo>
                <a:lnTo>
                  <a:pt x="4791802" y="151496"/>
                </a:lnTo>
                <a:cubicBezTo>
                  <a:pt x="4791802" y="157383"/>
                  <a:pt x="4791976" y="161851"/>
                  <a:pt x="4792323" y="164901"/>
                </a:cubicBezTo>
                <a:cubicBezTo>
                  <a:pt x="4792670" y="167952"/>
                  <a:pt x="4793317" y="170897"/>
                  <a:pt x="4794263" y="173737"/>
                </a:cubicBezTo>
                <a:cubicBezTo>
                  <a:pt x="4795210" y="176576"/>
                  <a:pt x="4796893" y="181535"/>
                  <a:pt x="4799313" y="188611"/>
                </a:cubicBezTo>
                <a:lnTo>
                  <a:pt x="4779861" y="188611"/>
                </a:lnTo>
                <a:cubicBezTo>
                  <a:pt x="4777128" y="183476"/>
                  <a:pt x="4775701" y="178976"/>
                  <a:pt x="4775580" y="175112"/>
                </a:cubicBezTo>
                <a:cubicBezTo>
                  <a:pt x="4774330" y="180261"/>
                  <a:pt x="4771179" y="184321"/>
                  <a:pt x="4766124" y="187293"/>
                </a:cubicBezTo>
                <a:cubicBezTo>
                  <a:pt x="4761070" y="190265"/>
                  <a:pt x="4755243" y="191751"/>
                  <a:pt x="4748643" y="191751"/>
                </a:cubicBezTo>
                <a:cubicBezTo>
                  <a:pt x="4741643" y="191751"/>
                  <a:pt x="4735499" y="190105"/>
                  <a:pt x="4730212" y="186815"/>
                </a:cubicBezTo>
                <a:cubicBezTo>
                  <a:pt x="4724923" y="183525"/>
                  <a:pt x="4720896" y="179046"/>
                  <a:pt x="4718129" y="173380"/>
                </a:cubicBezTo>
                <a:cubicBezTo>
                  <a:pt x="4715361" y="167713"/>
                  <a:pt x="4713978" y="161334"/>
                  <a:pt x="4713978" y="154241"/>
                </a:cubicBezTo>
                <a:cubicBezTo>
                  <a:pt x="4713978" y="146505"/>
                  <a:pt x="4715184" y="140049"/>
                  <a:pt x="4717596" y="134873"/>
                </a:cubicBezTo>
                <a:cubicBezTo>
                  <a:pt x="4720008" y="129696"/>
                  <a:pt x="4723825" y="125301"/>
                  <a:pt x="4729048" y="121688"/>
                </a:cubicBezTo>
                <a:cubicBezTo>
                  <a:pt x="4734270" y="118075"/>
                  <a:pt x="4741184" y="114792"/>
                  <a:pt x="4749790" y="111839"/>
                </a:cubicBezTo>
                <a:cubicBezTo>
                  <a:pt x="4761781" y="107734"/>
                  <a:pt x="4769349" y="104621"/>
                  <a:pt x="4772495" y="102501"/>
                </a:cubicBezTo>
                <a:lnTo>
                  <a:pt x="4772495" y="97190"/>
                </a:lnTo>
                <a:cubicBezTo>
                  <a:pt x="4772495" y="90661"/>
                  <a:pt x="4772075" y="85216"/>
                  <a:pt x="4771233" y="80855"/>
                </a:cubicBezTo>
                <a:cubicBezTo>
                  <a:pt x="4770392" y="76494"/>
                  <a:pt x="4768734" y="73023"/>
                  <a:pt x="4766258" y="70442"/>
                </a:cubicBezTo>
                <a:cubicBezTo>
                  <a:pt x="4763782" y="67862"/>
                  <a:pt x="4760127" y="66571"/>
                  <a:pt x="4755296" y="66571"/>
                </a:cubicBezTo>
                <a:cubicBezTo>
                  <a:pt x="4748977" y="66571"/>
                  <a:pt x="4744243" y="68414"/>
                  <a:pt x="4741097" y="72099"/>
                </a:cubicBezTo>
                <a:cubicBezTo>
                  <a:pt x="4737951" y="75785"/>
                  <a:pt x="4735860" y="82475"/>
                  <a:pt x="4734827" y="92171"/>
                </a:cubicBezTo>
                <a:lnTo>
                  <a:pt x="4715824" y="89730"/>
                </a:lnTo>
                <a:cubicBezTo>
                  <a:pt x="4717120" y="76126"/>
                  <a:pt x="4721104" y="66079"/>
                  <a:pt x="4727776" y="59588"/>
                </a:cubicBezTo>
                <a:cubicBezTo>
                  <a:pt x="4734448" y="53098"/>
                  <a:pt x="4743619" y="49852"/>
                  <a:pt x="4755290" y="49852"/>
                </a:cubicBezTo>
                <a:close/>
                <a:moveTo>
                  <a:pt x="4543917" y="49852"/>
                </a:moveTo>
                <a:cubicBezTo>
                  <a:pt x="4551330" y="49852"/>
                  <a:pt x="4557930" y="51398"/>
                  <a:pt x="4563717" y="54491"/>
                </a:cubicBezTo>
                <a:cubicBezTo>
                  <a:pt x="4569505" y="57583"/>
                  <a:pt x="4574151" y="61934"/>
                  <a:pt x="4577655" y="67542"/>
                </a:cubicBezTo>
                <a:cubicBezTo>
                  <a:pt x="4581159" y="73151"/>
                  <a:pt x="4583398" y="80435"/>
                  <a:pt x="4584371" y="89392"/>
                </a:cubicBezTo>
                <a:lnTo>
                  <a:pt x="4564709" y="91711"/>
                </a:lnTo>
                <a:cubicBezTo>
                  <a:pt x="4564387" y="86036"/>
                  <a:pt x="4563273" y="81459"/>
                  <a:pt x="4561365" y="77981"/>
                </a:cubicBezTo>
                <a:cubicBezTo>
                  <a:pt x="4559457" y="74503"/>
                  <a:pt x="4556890" y="71773"/>
                  <a:pt x="4553663" y="69791"/>
                </a:cubicBezTo>
                <a:cubicBezTo>
                  <a:pt x="4550436" y="67809"/>
                  <a:pt x="4546774" y="66818"/>
                  <a:pt x="4542679" y="66818"/>
                </a:cubicBezTo>
                <a:cubicBezTo>
                  <a:pt x="4537285" y="66818"/>
                  <a:pt x="4532988" y="68419"/>
                  <a:pt x="4529788" y="71620"/>
                </a:cubicBezTo>
                <a:cubicBezTo>
                  <a:pt x="4526588" y="74821"/>
                  <a:pt x="4524989" y="78874"/>
                  <a:pt x="4524989" y="83781"/>
                </a:cubicBezTo>
                <a:cubicBezTo>
                  <a:pt x="4524989" y="87662"/>
                  <a:pt x="4526025" y="91040"/>
                  <a:pt x="4528099" y="93915"/>
                </a:cubicBezTo>
                <a:cubicBezTo>
                  <a:pt x="4530172" y="96790"/>
                  <a:pt x="4532731" y="99244"/>
                  <a:pt x="4535778" y="101276"/>
                </a:cubicBezTo>
                <a:cubicBezTo>
                  <a:pt x="4538825" y="103308"/>
                  <a:pt x="4542228" y="105591"/>
                  <a:pt x="4545987" y="108126"/>
                </a:cubicBezTo>
                <a:cubicBezTo>
                  <a:pt x="4558978" y="114192"/>
                  <a:pt x="4568180" y="119400"/>
                  <a:pt x="4573594" y="123751"/>
                </a:cubicBezTo>
                <a:cubicBezTo>
                  <a:pt x="4579009" y="128103"/>
                  <a:pt x="4582891" y="132718"/>
                  <a:pt x="4585241" y="137598"/>
                </a:cubicBezTo>
                <a:cubicBezTo>
                  <a:pt x="4587592" y="142478"/>
                  <a:pt x="4588767" y="148233"/>
                  <a:pt x="4588767" y="154865"/>
                </a:cubicBezTo>
                <a:cubicBezTo>
                  <a:pt x="4588767" y="161177"/>
                  <a:pt x="4587171" y="167172"/>
                  <a:pt x="4583980" y="172853"/>
                </a:cubicBezTo>
                <a:cubicBezTo>
                  <a:pt x="4580789" y="178533"/>
                  <a:pt x="4575980" y="183103"/>
                  <a:pt x="4569552" y="186562"/>
                </a:cubicBezTo>
                <a:cubicBezTo>
                  <a:pt x="4563126" y="190021"/>
                  <a:pt x="4555322" y="191751"/>
                  <a:pt x="4546144" y="191751"/>
                </a:cubicBezTo>
                <a:cubicBezTo>
                  <a:pt x="4532985" y="191751"/>
                  <a:pt x="4522733" y="188183"/>
                  <a:pt x="4515388" y="181047"/>
                </a:cubicBezTo>
                <a:cubicBezTo>
                  <a:pt x="4508043" y="173912"/>
                  <a:pt x="4503679" y="164006"/>
                  <a:pt x="4502293" y="151330"/>
                </a:cubicBezTo>
                <a:lnTo>
                  <a:pt x="4521963" y="148288"/>
                </a:lnTo>
                <a:cubicBezTo>
                  <a:pt x="4523092" y="157341"/>
                  <a:pt x="4525824" y="164021"/>
                  <a:pt x="4530159" y="168326"/>
                </a:cubicBezTo>
                <a:cubicBezTo>
                  <a:pt x="4534494" y="172632"/>
                  <a:pt x="4539983" y="174784"/>
                  <a:pt x="4546629" y="174784"/>
                </a:cubicBezTo>
                <a:cubicBezTo>
                  <a:pt x="4550947" y="174784"/>
                  <a:pt x="4554766" y="173981"/>
                  <a:pt x="4558082" y="172375"/>
                </a:cubicBezTo>
                <a:cubicBezTo>
                  <a:pt x="4561399" y="170769"/>
                  <a:pt x="4563981" y="168478"/>
                  <a:pt x="4565826" y="165504"/>
                </a:cubicBezTo>
                <a:cubicBezTo>
                  <a:pt x="4567673" y="162529"/>
                  <a:pt x="4568596" y="159065"/>
                  <a:pt x="4568596" y="155112"/>
                </a:cubicBezTo>
                <a:cubicBezTo>
                  <a:pt x="4568596" y="152073"/>
                  <a:pt x="4567982" y="149288"/>
                  <a:pt x="4566756" y="146760"/>
                </a:cubicBezTo>
                <a:cubicBezTo>
                  <a:pt x="4565529" y="144231"/>
                  <a:pt x="4562907" y="141368"/>
                  <a:pt x="4558893" y="138170"/>
                </a:cubicBezTo>
                <a:cubicBezTo>
                  <a:pt x="4554878" y="134972"/>
                  <a:pt x="4548843" y="131357"/>
                  <a:pt x="4540789" y="127327"/>
                </a:cubicBezTo>
                <a:cubicBezTo>
                  <a:pt x="4531938" y="122898"/>
                  <a:pt x="4524981" y="118688"/>
                  <a:pt x="4519919" y="114697"/>
                </a:cubicBezTo>
                <a:cubicBezTo>
                  <a:pt x="4514858" y="110706"/>
                  <a:pt x="4511199" y="106298"/>
                  <a:pt x="4508943" y="101472"/>
                </a:cubicBezTo>
                <a:cubicBezTo>
                  <a:pt x="4506686" y="96646"/>
                  <a:pt x="4505558" y="90913"/>
                  <a:pt x="4505558" y="84273"/>
                </a:cubicBezTo>
                <a:cubicBezTo>
                  <a:pt x="4505558" y="78124"/>
                  <a:pt x="4507107" y="72416"/>
                  <a:pt x="4510205" y="67150"/>
                </a:cubicBezTo>
                <a:cubicBezTo>
                  <a:pt x="4513302" y="61884"/>
                  <a:pt x="4517762" y="57684"/>
                  <a:pt x="4523585" y="54551"/>
                </a:cubicBezTo>
                <a:cubicBezTo>
                  <a:pt x="4529408" y="51419"/>
                  <a:pt x="4536185" y="49852"/>
                  <a:pt x="4543917" y="49852"/>
                </a:cubicBezTo>
                <a:close/>
                <a:moveTo>
                  <a:pt x="4400222" y="49852"/>
                </a:moveTo>
                <a:cubicBezTo>
                  <a:pt x="4423329" y="49852"/>
                  <a:pt x="4434882" y="62676"/>
                  <a:pt x="4434882" y="88323"/>
                </a:cubicBezTo>
                <a:lnTo>
                  <a:pt x="4434882" y="188611"/>
                </a:lnTo>
                <a:lnTo>
                  <a:pt x="4414959" y="188611"/>
                </a:lnTo>
                <a:lnTo>
                  <a:pt x="4414959" y="92384"/>
                </a:lnTo>
                <a:cubicBezTo>
                  <a:pt x="4414959" y="83568"/>
                  <a:pt x="4413701" y="77165"/>
                  <a:pt x="4411184" y="73174"/>
                </a:cubicBezTo>
                <a:cubicBezTo>
                  <a:pt x="4408667" y="69183"/>
                  <a:pt x="4404194" y="67187"/>
                  <a:pt x="4397763" y="67187"/>
                </a:cubicBezTo>
                <a:cubicBezTo>
                  <a:pt x="4389915" y="67187"/>
                  <a:pt x="4383445" y="70318"/>
                  <a:pt x="4378352" y="76578"/>
                </a:cubicBezTo>
                <a:cubicBezTo>
                  <a:pt x="4373260" y="82838"/>
                  <a:pt x="4370714" y="93238"/>
                  <a:pt x="4370714" y="107777"/>
                </a:cubicBezTo>
                <a:lnTo>
                  <a:pt x="4370714" y="188611"/>
                </a:lnTo>
                <a:lnTo>
                  <a:pt x="4350791" y="188611"/>
                </a:lnTo>
                <a:lnTo>
                  <a:pt x="4350791" y="52866"/>
                </a:lnTo>
                <a:lnTo>
                  <a:pt x="4370714" y="52866"/>
                </a:lnTo>
                <a:lnTo>
                  <a:pt x="4370714" y="66283"/>
                </a:lnTo>
                <a:cubicBezTo>
                  <a:pt x="4375541" y="55329"/>
                  <a:pt x="4385376" y="49852"/>
                  <a:pt x="4400222" y="49852"/>
                </a:cubicBezTo>
                <a:close/>
                <a:moveTo>
                  <a:pt x="4283780" y="49852"/>
                </a:moveTo>
                <a:cubicBezTo>
                  <a:pt x="4298484" y="49852"/>
                  <a:pt x="4309524" y="54823"/>
                  <a:pt x="4316900" y="64763"/>
                </a:cubicBezTo>
                <a:cubicBezTo>
                  <a:pt x="4324276" y="74704"/>
                  <a:pt x="4327965" y="90399"/>
                  <a:pt x="4327965" y="111848"/>
                </a:cubicBezTo>
                <a:lnTo>
                  <a:pt x="4327965" y="125320"/>
                </a:lnTo>
                <a:lnTo>
                  <a:pt x="4259152" y="125320"/>
                </a:lnTo>
                <a:cubicBezTo>
                  <a:pt x="4259368" y="136568"/>
                  <a:pt x="4260480" y="145970"/>
                  <a:pt x="4262487" y="153525"/>
                </a:cubicBezTo>
                <a:cubicBezTo>
                  <a:pt x="4264495" y="161080"/>
                  <a:pt x="4267347" y="166430"/>
                  <a:pt x="4271043" y="169575"/>
                </a:cubicBezTo>
                <a:cubicBezTo>
                  <a:pt x="4274740" y="172720"/>
                  <a:pt x="4279601" y="174292"/>
                  <a:pt x="4285630" y="174292"/>
                </a:cubicBezTo>
                <a:cubicBezTo>
                  <a:pt x="4292449" y="174292"/>
                  <a:pt x="4297775" y="171800"/>
                  <a:pt x="4301609" y="166817"/>
                </a:cubicBezTo>
                <a:cubicBezTo>
                  <a:pt x="4305442" y="161834"/>
                  <a:pt x="4307818" y="153232"/>
                  <a:pt x="4308738" y="141011"/>
                </a:cubicBezTo>
                <a:lnTo>
                  <a:pt x="4327841" y="143783"/>
                </a:lnTo>
                <a:cubicBezTo>
                  <a:pt x="4325392" y="175762"/>
                  <a:pt x="4311281" y="191751"/>
                  <a:pt x="4285507" y="191751"/>
                </a:cubicBezTo>
                <a:cubicBezTo>
                  <a:pt x="4274280" y="191751"/>
                  <a:pt x="4265206" y="188927"/>
                  <a:pt x="4258284" y="183279"/>
                </a:cubicBezTo>
                <a:cubicBezTo>
                  <a:pt x="4251362" y="177632"/>
                  <a:pt x="4246394" y="169440"/>
                  <a:pt x="4243380" y="158705"/>
                </a:cubicBezTo>
                <a:cubicBezTo>
                  <a:pt x="4240366" y="147970"/>
                  <a:pt x="4238858" y="134494"/>
                  <a:pt x="4238858" y="118276"/>
                </a:cubicBezTo>
                <a:cubicBezTo>
                  <a:pt x="4238858" y="94837"/>
                  <a:pt x="4242672" y="77573"/>
                  <a:pt x="4250301" y="66485"/>
                </a:cubicBezTo>
                <a:cubicBezTo>
                  <a:pt x="4257930" y="55396"/>
                  <a:pt x="4269089" y="49852"/>
                  <a:pt x="4283780" y="49852"/>
                </a:cubicBezTo>
                <a:close/>
                <a:moveTo>
                  <a:pt x="3781097" y="49852"/>
                </a:moveTo>
                <a:cubicBezTo>
                  <a:pt x="3804203" y="49852"/>
                  <a:pt x="3815757" y="62676"/>
                  <a:pt x="3815757" y="88323"/>
                </a:cubicBezTo>
                <a:lnTo>
                  <a:pt x="3815757" y="188611"/>
                </a:lnTo>
                <a:lnTo>
                  <a:pt x="3795834" y="188611"/>
                </a:lnTo>
                <a:lnTo>
                  <a:pt x="3795834" y="92384"/>
                </a:lnTo>
                <a:cubicBezTo>
                  <a:pt x="3795834" y="83568"/>
                  <a:pt x="3794575" y="77165"/>
                  <a:pt x="3792060" y="73174"/>
                </a:cubicBezTo>
                <a:cubicBezTo>
                  <a:pt x="3789542" y="69183"/>
                  <a:pt x="3785068" y="67187"/>
                  <a:pt x="3778638" y="67187"/>
                </a:cubicBezTo>
                <a:cubicBezTo>
                  <a:pt x="3770790" y="67187"/>
                  <a:pt x="3764319" y="70318"/>
                  <a:pt x="3759227" y="76578"/>
                </a:cubicBezTo>
                <a:cubicBezTo>
                  <a:pt x="3754135" y="82838"/>
                  <a:pt x="3751589" y="93238"/>
                  <a:pt x="3751589" y="107777"/>
                </a:cubicBezTo>
                <a:lnTo>
                  <a:pt x="3751589" y="188611"/>
                </a:lnTo>
                <a:lnTo>
                  <a:pt x="3731666" y="188611"/>
                </a:lnTo>
                <a:lnTo>
                  <a:pt x="3731666" y="52866"/>
                </a:lnTo>
                <a:lnTo>
                  <a:pt x="3751589" y="52866"/>
                </a:lnTo>
                <a:lnTo>
                  <a:pt x="3751589" y="66283"/>
                </a:lnTo>
                <a:cubicBezTo>
                  <a:pt x="3756415" y="55329"/>
                  <a:pt x="3766251" y="49852"/>
                  <a:pt x="3781097" y="49852"/>
                </a:cubicBezTo>
                <a:close/>
                <a:moveTo>
                  <a:pt x="3664655" y="49852"/>
                </a:moveTo>
                <a:cubicBezTo>
                  <a:pt x="3679359" y="49852"/>
                  <a:pt x="3690400" y="54823"/>
                  <a:pt x="3697775" y="64763"/>
                </a:cubicBezTo>
                <a:cubicBezTo>
                  <a:pt x="3705151" y="74704"/>
                  <a:pt x="3708839" y="90399"/>
                  <a:pt x="3708839" y="111848"/>
                </a:cubicBezTo>
                <a:lnTo>
                  <a:pt x="3708839" y="125320"/>
                </a:lnTo>
                <a:lnTo>
                  <a:pt x="3640027" y="125320"/>
                </a:lnTo>
                <a:cubicBezTo>
                  <a:pt x="3640242" y="136568"/>
                  <a:pt x="3641355" y="145970"/>
                  <a:pt x="3643363" y="153525"/>
                </a:cubicBezTo>
                <a:cubicBezTo>
                  <a:pt x="3645370" y="161080"/>
                  <a:pt x="3648222" y="166430"/>
                  <a:pt x="3651918" y="169575"/>
                </a:cubicBezTo>
                <a:cubicBezTo>
                  <a:pt x="3655614" y="172720"/>
                  <a:pt x="3660476" y="174292"/>
                  <a:pt x="3666505" y="174292"/>
                </a:cubicBezTo>
                <a:cubicBezTo>
                  <a:pt x="3673324" y="174292"/>
                  <a:pt x="3678650" y="171800"/>
                  <a:pt x="3682484" y="166817"/>
                </a:cubicBezTo>
                <a:cubicBezTo>
                  <a:pt x="3686317" y="161834"/>
                  <a:pt x="3688694" y="153232"/>
                  <a:pt x="3689613" y="141011"/>
                </a:cubicBezTo>
                <a:lnTo>
                  <a:pt x="3708716" y="143783"/>
                </a:lnTo>
                <a:cubicBezTo>
                  <a:pt x="3706268" y="175762"/>
                  <a:pt x="3692156" y="191751"/>
                  <a:pt x="3666382" y="191751"/>
                </a:cubicBezTo>
                <a:cubicBezTo>
                  <a:pt x="3655154" y="191751"/>
                  <a:pt x="3646080" y="188927"/>
                  <a:pt x="3639159" y="183279"/>
                </a:cubicBezTo>
                <a:cubicBezTo>
                  <a:pt x="3632237" y="177632"/>
                  <a:pt x="3627269" y="169440"/>
                  <a:pt x="3624254" y="158705"/>
                </a:cubicBezTo>
                <a:cubicBezTo>
                  <a:pt x="3621240" y="147970"/>
                  <a:pt x="3619733" y="134494"/>
                  <a:pt x="3619733" y="118276"/>
                </a:cubicBezTo>
                <a:cubicBezTo>
                  <a:pt x="3619733" y="94837"/>
                  <a:pt x="3623548" y="77573"/>
                  <a:pt x="3631176" y="66485"/>
                </a:cubicBezTo>
                <a:cubicBezTo>
                  <a:pt x="3638804" y="55396"/>
                  <a:pt x="3649964" y="49852"/>
                  <a:pt x="3664655" y="49852"/>
                </a:cubicBezTo>
                <a:close/>
                <a:moveTo>
                  <a:pt x="3269873" y="49852"/>
                </a:moveTo>
                <a:cubicBezTo>
                  <a:pt x="3276637" y="49852"/>
                  <a:pt x="3283306" y="52574"/>
                  <a:pt x="3289879" y="58017"/>
                </a:cubicBezTo>
                <a:lnTo>
                  <a:pt x="3282621" y="75065"/>
                </a:lnTo>
                <a:cubicBezTo>
                  <a:pt x="3278617" y="73639"/>
                  <a:pt x="3275788" y="72688"/>
                  <a:pt x="3274135" y="72211"/>
                </a:cubicBezTo>
                <a:cubicBezTo>
                  <a:pt x="3272482" y="71734"/>
                  <a:pt x="3270732" y="71496"/>
                  <a:pt x="3268886" y="71496"/>
                </a:cubicBezTo>
                <a:cubicBezTo>
                  <a:pt x="3254138" y="71496"/>
                  <a:pt x="3246764" y="88475"/>
                  <a:pt x="3246764" y="122432"/>
                </a:cubicBezTo>
                <a:lnTo>
                  <a:pt x="3246764" y="188611"/>
                </a:lnTo>
                <a:lnTo>
                  <a:pt x="3226841" y="188611"/>
                </a:lnTo>
                <a:lnTo>
                  <a:pt x="3226841" y="52866"/>
                </a:lnTo>
                <a:lnTo>
                  <a:pt x="3245531" y="52866"/>
                </a:lnTo>
                <a:lnTo>
                  <a:pt x="3245531" y="77608"/>
                </a:lnTo>
                <a:cubicBezTo>
                  <a:pt x="3248555" y="59104"/>
                  <a:pt x="3256668" y="49852"/>
                  <a:pt x="3269873" y="49852"/>
                </a:cubicBezTo>
                <a:close/>
                <a:moveTo>
                  <a:pt x="3159830" y="49852"/>
                </a:moveTo>
                <a:cubicBezTo>
                  <a:pt x="3174534" y="49852"/>
                  <a:pt x="3185574" y="54823"/>
                  <a:pt x="3192950" y="64763"/>
                </a:cubicBezTo>
                <a:cubicBezTo>
                  <a:pt x="3200326" y="74704"/>
                  <a:pt x="3204014" y="90399"/>
                  <a:pt x="3204014" y="111848"/>
                </a:cubicBezTo>
                <a:lnTo>
                  <a:pt x="3204014" y="125320"/>
                </a:lnTo>
                <a:lnTo>
                  <a:pt x="3135203" y="125320"/>
                </a:lnTo>
                <a:cubicBezTo>
                  <a:pt x="3135418" y="136568"/>
                  <a:pt x="3136530" y="145970"/>
                  <a:pt x="3138538" y="153525"/>
                </a:cubicBezTo>
                <a:cubicBezTo>
                  <a:pt x="3140545" y="161080"/>
                  <a:pt x="3143397" y="166430"/>
                  <a:pt x="3147093" y="169575"/>
                </a:cubicBezTo>
                <a:cubicBezTo>
                  <a:pt x="3150789" y="172720"/>
                  <a:pt x="3155651" y="174292"/>
                  <a:pt x="3161680" y="174292"/>
                </a:cubicBezTo>
                <a:cubicBezTo>
                  <a:pt x="3168499" y="174292"/>
                  <a:pt x="3173825" y="171800"/>
                  <a:pt x="3177658" y="166817"/>
                </a:cubicBezTo>
                <a:cubicBezTo>
                  <a:pt x="3181492" y="161834"/>
                  <a:pt x="3183868" y="153232"/>
                  <a:pt x="3184789" y="141011"/>
                </a:cubicBezTo>
                <a:lnTo>
                  <a:pt x="3203891" y="143783"/>
                </a:lnTo>
                <a:cubicBezTo>
                  <a:pt x="3201442" y="175762"/>
                  <a:pt x="3187331" y="191751"/>
                  <a:pt x="3161558" y="191751"/>
                </a:cubicBezTo>
                <a:cubicBezTo>
                  <a:pt x="3150330" y="191751"/>
                  <a:pt x="3141255" y="188927"/>
                  <a:pt x="3134334" y="183279"/>
                </a:cubicBezTo>
                <a:cubicBezTo>
                  <a:pt x="3127412" y="177632"/>
                  <a:pt x="3122445" y="169440"/>
                  <a:pt x="3119430" y="158705"/>
                </a:cubicBezTo>
                <a:cubicBezTo>
                  <a:pt x="3116416" y="147970"/>
                  <a:pt x="3114908" y="134494"/>
                  <a:pt x="3114908" y="118276"/>
                </a:cubicBezTo>
                <a:cubicBezTo>
                  <a:pt x="3114908" y="94837"/>
                  <a:pt x="3118722" y="77573"/>
                  <a:pt x="3126351" y="66485"/>
                </a:cubicBezTo>
                <a:cubicBezTo>
                  <a:pt x="3133980" y="55396"/>
                  <a:pt x="3145139" y="49852"/>
                  <a:pt x="3159830" y="49852"/>
                </a:cubicBezTo>
                <a:close/>
                <a:moveTo>
                  <a:pt x="3043505" y="49852"/>
                </a:moveTo>
                <a:cubicBezTo>
                  <a:pt x="3050215" y="49852"/>
                  <a:pt x="3056111" y="51324"/>
                  <a:pt x="3061191" y="54266"/>
                </a:cubicBezTo>
                <a:cubicBezTo>
                  <a:pt x="3066271" y="57208"/>
                  <a:pt x="3069470" y="61979"/>
                  <a:pt x="3070790" y="68578"/>
                </a:cubicBezTo>
                <a:lnTo>
                  <a:pt x="3070790" y="52866"/>
                </a:lnTo>
                <a:lnTo>
                  <a:pt x="3089973" y="52866"/>
                </a:lnTo>
                <a:lnTo>
                  <a:pt x="3089973" y="189839"/>
                </a:lnTo>
                <a:cubicBezTo>
                  <a:pt x="3089973" y="207252"/>
                  <a:pt x="3086314" y="220254"/>
                  <a:pt x="3078995" y="228844"/>
                </a:cubicBezTo>
                <a:cubicBezTo>
                  <a:pt x="3071677" y="237434"/>
                  <a:pt x="3060380" y="241729"/>
                  <a:pt x="3045104" y="241729"/>
                </a:cubicBezTo>
                <a:cubicBezTo>
                  <a:pt x="3031838" y="241729"/>
                  <a:pt x="3021865" y="238566"/>
                  <a:pt x="3015184" y="232240"/>
                </a:cubicBezTo>
                <a:cubicBezTo>
                  <a:pt x="3008504" y="225914"/>
                  <a:pt x="3005164" y="217243"/>
                  <a:pt x="3005164" y="206227"/>
                </a:cubicBezTo>
                <a:lnTo>
                  <a:pt x="3005164" y="202730"/>
                </a:lnTo>
                <a:lnTo>
                  <a:pt x="3025088" y="205048"/>
                </a:lnTo>
                <a:lnTo>
                  <a:pt x="3025088" y="209272"/>
                </a:lnTo>
                <a:cubicBezTo>
                  <a:pt x="3025275" y="213992"/>
                  <a:pt x="3027038" y="217753"/>
                  <a:pt x="3030376" y="220557"/>
                </a:cubicBezTo>
                <a:cubicBezTo>
                  <a:pt x="3033714" y="223361"/>
                  <a:pt x="3038623" y="224763"/>
                  <a:pt x="3045104" y="224763"/>
                </a:cubicBezTo>
                <a:cubicBezTo>
                  <a:pt x="3053690" y="224763"/>
                  <a:pt x="3059993" y="222382"/>
                  <a:pt x="3064016" y="217621"/>
                </a:cubicBezTo>
                <a:cubicBezTo>
                  <a:pt x="3068039" y="212859"/>
                  <a:pt x="3070051" y="205078"/>
                  <a:pt x="3070051" y="194276"/>
                </a:cubicBezTo>
                <a:lnTo>
                  <a:pt x="3070051" y="173270"/>
                </a:lnTo>
                <a:cubicBezTo>
                  <a:pt x="3069352" y="179022"/>
                  <a:pt x="3066320" y="183541"/>
                  <a:pt x="3060954" y="186825"/>
                </a:cubicBezTo>
                <a:cubicBezTo>
                  <a:pt x="3055589" y="190109"/>
                  <a:pt x="3049403" y="191751"/>
                  <a:pt x="3042397" y="191751"/>
                </a:cubicBezTo>
                <a:cubicBezTo>
                  <a:pt x="3026975" y="191751"/>
                  <a:pt x="3016154" y="185571"/>
                  <a:pt x="3009936" y="173213"/>
                </a:cubicBezTo>
                <a:cubicBezTo>
                  <a:pt x="3003717" y="160854"/>
                  <a:pt x="3000608" y="143692"/>
                  <a:pt x="3000608" y="121726"/>
                </a:cubicBezTo>
                <a:cubicBezTo>
                  <a:pt x="3000608" y="96323"/>
                  <a:pt x="3004286" y="77994"/>
                  <a:pt x="3011642" y="66737"/>
                </a:cubicBezTo>
                <a:cubicBezTo>
                  <a:pt x="3018998" y="55481"/>
                  <a:pt x="3029619" y="49852"/>
                  <a:pt x="3043505" y="49852"/>
                </a:cubicBezTo>
                <a:close/>
                <a:moveTo>
                  <a:pt x="2929205" y="49852"/>
                </a:moveTo>
                <a:cubicBezTo>
                  <a:pt x="2935915" y="49852"/>
                  <a:pt x="2941811" y="51324"/>
                  <a:pt x="2946890" y="54266"/>
                </a:cubicBezTo>
                <a:cubicBezTo>
                  <a:pt x="2951970" y="57208"/>
                  <a:pt x="2955170" y="61979"/>
                  <a:pt x="2956490" y="68578"/>
                </a:cubicBezTo>
                <a:lnTo>
                  <a:pt x="2956490" y="52866"/>
                </a:lnTo>
                <a:lnTo>
                  <a:pt x="2975673" y="52866"/>
                </a:lnTo>
                <a:lnTo>
                  <a:pt x="2975673" y="189839"/>
                </a:lnTo>
                <a:cubicBezTo>
                  <a:pt x="2975673" y="207252"/>
                  <a:pt x="2972014" y="220254"/>
                  <a:pt x="2964695" y="228844"/>
                </a:cubicBezTo>
                <a:cubicBezTo>
                  <a:pt x="2957377" y="237434"/>
                  <a:pt x="2946080" y="241729"/>
                  <a:pt x="2930804" y="241729"/>
                </a:cubicBezTo>
                <a:cubicBezTo>
                  <a:pt x="2917538" y="241729"/>
                  <a:pt x="2907565" y="238566"/>
                  <a:pt x="2900885" y="232240"/>
                </a:cubicBezTo>
                <a:cubicBezTo>
                  <a:pt x="2894204" y="225914"/>
                  <a:pt x="2890864" y="217243"/>
                  <a:pt x="2890864" y="206227"/>
                </a:cubicBezTo>
                <a:lnTo>
                  <a:pt x="2890864" y="202730"/>
                </a:lnTo>
                <a:lnTo>
                  <a:pt x="2910787" y="205048"/>
                </a:lnTo>
                <a:lnTo>
                  <a:pt x="2910787" y="209272"/>
                </a:lnTo>
                <a:cubicBezTo>
                  <a:pt x="2910975" y="213992"/>
                  <a:pt x="2912738" y="217753"/>
                  <a:pt x="2916077" y="220557"/>
                </a:cubicBezTo>
                <a:cubicBezTo>
                  <a:pt x="2919413" y="223361"/>
                  <a:pt x="2924323" y="224763"/>
                  <a:pt x="2930804" y="224763"/>
                </a:cubicBezTo>
                <a:cubicBezTo>
                  <a:pt x="2939389" y="224763"/>
                  <a:pt x="2945693" y="222382"/>
                  <a:pt x="2949716" y="217621"/>
                </a:cubicBezTo>
                <a:cubicBezTo>
                  <a:pt x="2953739" y="212859"/>
                  <a:pt x="2955750" y="205078"/>
                  <a:pt x="2955750" y="194276"/>
                </a:cubicBezTo>
                <a:lnTo>
                  <a:pt x="2955750" y="173270"/>
                </a:lnTo>
                <a:cubicBezTo>
                  <a:pt x="2955052" y="179022"/>
                  <a:pt x="2952020" y="183541"/>
                  <a:pt x="2946654" y="186825"/>
                </a:cubicBezTo>
                <a:cubicBezTo>
                  <a:pt x="2941288" y="190109"/>
                  <a:pt x="2935102" y="191751"/>
                  <a:pt x="2928097" y="191751"/>
                </a:cubicBezTo>
                <a:cubicBezTo>
                  <a:pt x="2912674" y="191751"/>
                  <a:pt x="2901854" y="185571"/>
                  <a:pt x="2895636" y="173213"/>
                </a:cubicBezTo>
                <a:cubicBezTo>
                  <a:pt x="2889417" y="160854"/>
                  <a:pt x="2886308" y="143692"/>
                  <a:pt x="2886308" y="121726"/>
                </a:cubicBezTo>
                <a:cubicBezTo>
                  <a:pt x="2886308" y="96323"/>
                  <a:pt x="2889986" y="77994"/>
                  <a:pt x="2897342" y="66737"/>
                </a:cubicBezTo>
                <a:cubicBezTo>
                  <a:pt x="2904698" y="55481"/>
                  <a:pt x="2915319" y="49852"/>
                  <a:pt x="2929205" y="49852"/>
                </a:cubicBezTo>
                <a:close/>
                <a:moveTo>
                  <a:pt x="2481530" y="49852"/>
                </a:moveTo>
                <a:cubicBezTo>
                  <a:pt x="2488241" y="49852"/>
                  <a:pt x="2494136" y="51324"/>
                  <a:pt x="2499216" y="54266"/>
                </a:cubicBezTo>
                <a:cubicBezTo>
                  <a:pt x="2504295" y="57208"/>
                  <a:pt x="2507495" y="61979"/>
                  <a:pt x="2508815" y="68578"/>
                </a:cubicBezTo>
                <a:lnTo>
                  <a:pt x="2508815" y="52866"/>
                </a:lnTo>
                <a:lnTo>
                  <a:pt x="2527998" y="52866"/>
                </a:lnTo>
                <a:lnTo>
                  <a:pt x="2527998" y="189839"/>
                </a:lnTo>
                <a:cubicBezTo>
                  <a:pt x="2527998" y="207252"/>
                  <a:pt x="2524339" y="220254"/>
                  <a:pt x="2517021" y="228844"/>
                </a:cubicBezTo>
                <a:cubicBezTo>
                  <a:pt x="2509702" y="237434"/>
                  <a:pt x="2498405" y="241729"/>
                  <a:pt x="2483129" y="241729"/>
                </a:cubicBezTo>
                <a:cubicBezTo>
                  <a:pt x="2469863" y="241729"/>
                  <a:pt x="2459890" y="238566"/>
                  <a:pt x="2453210" y="232240"/>
                </a:cubicBezTo>
                <a:cubicBezTo>
                  <a:pt x="2446529" y="225914"/>
                  <a:pt x="2443189" y="217243"/>
                  <a:pt x="2443189" y="206227"/>
                </a:cubicBezTo>
                <a:lnTo>
                  <a:pt x="2443189" y="202730"/>
                </a:lnTo>
                <a:lnTo>
                  <a:pt x="2463112" y="205048"/>
                </a:lnTo>
                <a:lnTo>
                  <a:pt x="2463112" y="209272"/>
                </a:lnTo>
                <a:cubicBezTo>
                  <a:pt x="2463301" y="213992"/>
                  <a:pt x="2465063" y="217753"/>
                  <a:pt x="2468401" y="220557"/>
                </a:cubicBezTo>
                <a:cubicBezTo>
                  <a:pt x="2471738" y="223361"/>
                  <a:pt x="2476648" y="224763"/>
                  <a:pt x="2483129" y="224763"/>
                </a:cubicBezTo>
                <a:cubicBezTo>
                  <a:pt x="2491714" y="224763"/>
                  <a:pt x="2498018" y="222382"/>
                  <a:pt x="2502041" y="217621"/>
                </a:cubicBezTo>
                <a:cubicBezTo>
                  <a:pt x="2506064" y="212859"/>
                  <a:pt x="2508075" y="205078"/>
                  <a:pt x="2508075" y="194276"/>
                </a:cubicBezTo>
                <a:lnTo>
                  <a:pt x="2508075" y="173270"/>
                </a:lnTo>
                <a:cubicBezTo>
                  <a:pt x="2507377" y="179022"/>
                  <a:pt x="2504345" y="183541"/>
                  <a:pt x="2498979" y="186825"/>
                </a:cubicBezTo>
                <a:cubicBezTo>
                  <a:pt x="2493614" y="190109"/>
                  <a:pt x="2487427" y="191751"/>
                  <a:pt x="2480422" y="191751"/>
                </a:cubicBezTo>
                <a:cubicBezTo>
                  <a:pt x="2465000" y="191751"/>
                  <a:pt x="2454180" y="185571"/>
                  <a:pt x="2447961" y="173213"/>
                </a:cubicBezTo>
                <a:cubicBezTo>
                  <a:pt x="2441742" y="160854"/>
                  <a:pt x="2438633" y="143692"/>
                  <a:pt x="2438633" y="121726"/>
                </a:cubicBezTo>
                <a:cubicBezTo>
                  <a:pt x="2438633" y="96323"/>
                  <a:pt x="2442311" y="77994"/>
                  <a:pt x="2449667" y="66737"/>
                </a:cubicBezTo>
                <a:cubicBezTo>
                  <a:pt x="2457023" y="55481"/>
                  <a:pt x="2467644" y="49852"/>
                  <a:pt x="2481530" y="49852"/>
                </a:cubicBezTo>
                <a:close/>
                <a:moveTo>
                  <a:pt x="2324592" y="49852"/>
                </a:moveTo>
                <a:cubicBezTo>
                  <a:pt x="2332005" y="49852"/>
                  <a:pt x="2338605" y="51398"/>
                  <a:pt x="2344392" y="54491"/>
                </a:cubicBezTo>
                <a:cubicBezTo>
                  <a:pt x="2350180" y="57583"/>
                  <a:pt x="2354826" y="61934"/>
                  <a:pt x="2358330" y="67542"/>
                </a:cubicBezTo>
                <a:cubicBezTo>
                  <a:pt x="2361834" y="73151"/>
                  <a:pt x="2364073" y="80435"/>
                  <a:pt x="2365046" y="89392"/>
                </a:cubicBezTo>
                <a:lnTo>
                  <a:pt x="2345385" y="91711"/>
                </a:lnTo>
                <a:cubicBezTo>
                  <a:pt x="2345062" y="86036"/>
                  <a:pt x="2343948" y="81459"/>
                  <a:pt x="2342040" y="77981"/>
                </a:cubicBezTo>
                <a:cubicBezTo>
                  <a:pt x="2340132" y="74503"/>
                  <a:pt x="2337565" y="71773"/>
                  <a:pt x="2334338" y="69791"/>
                </a:cubicBezTo>
                <a:cubicBezTo>
                  <a:pt x="2331111" y="67809"/>
                  <a:pt x="2327450" y="66818"/>
                  <a:pt x="2323354" y="66818"/>
                </a:cubicBezTo>
                <a:cubicBezTo>
                  <a:pt x="2317959" y="66818"/>
                  <a:pt x="2313663" y="68419"/>
                  <a:pt x="2310463" y="71620"/>
                </a:cubicBezTo>
                <a:cubicBezTo>
                  <a:pt x="2307263" y="74821"/>
                  <a:pt x="2305664" y="78874"/>
                  <a:pt x="2305664" y="83781"/>
                </a:cubicBezTo>
                <a:cubicBezTo>
                  <a:pt x="2305664" y="87662"/>
                  <a:pt x="2306700" y="91040"/>
                  <a:pt x="2308774" y="93915"/>
                </a:cubicBezTo>
                <a:cubicBezTo>
                  <a:pt x="2310847" y="96790"/>
                  <a:pt x="2313407" y="99244"/>
                  <a:pt x="2316454" y="101276"/>
                </a:cubicBezTo>
                <a:cubicBezTo>
                  <a:pt x="2319500" y="103308"/>
                  <a:pt x="2322903" y="105591"/>
                  <a:pt x="2326662" y="108126"/>
                </a:cubicBezTo>
                <a:cubicBezTo>
                  <a:pt x="2339652" y="114192"/>
                  <a:pt x="2348855" y="119400"/>
                  <a:pt x="2354270" y="123751"/>
                </a:cubicBezTo>
                <a:cubicBezTo>
                  <a:pt x="2359684" y="128103"/>
                  <a:pt x="2363566" y="132718"/>
                  <a:pt x="2365917" y="137598"/>
                </a:cubicBezTo>
                <a:cubicBezTo>
                  <a:pt x="2368267" y="142478"/>
                  <a:pt x="2369441" y="148233"/>
                  <a:pt x="2369441" y="154865"/>
                </a:cubicBezTo>
                <a:cubicBezTo>
                  <a:pt x="2369441" y="161177"/>
                  <a:pt x="2367846" y="167172"/>
                  <a:pt x="2364655" y="172853"/>
                </a:cubicBezTo>
                <a:cubicBezTo>
                  <a:pt x="2361464" y="178533"/>
                  <a:pt x="2356655" y="183103"/>
                  <a:pt x="2350228" y="186562"/>
                </a:cubicBezTo>
                <a:cubicBezTo>
                  <a:pt x="2343801" y="190021"/>
                  <a:pt x="2335998" y="191751"/>
                  <a:pt x="2326819" y="191751"/>
                </a:cubicBezTo>
                <a:cubicBezTo>
                  <a:pt x="2313660" y="191751"/>
                  <a:pt x="2303408" y="188183"/>
                  <a:pt x="2296064" y="181047"/>
                </a:cubicBezTo>
                <a:cubicBezTo>
                  <a:pt x="2288719" y="173912"/>
                  <a:pt x="2284354" y="164006"/>
                  <a:pt x="2282968" y="151330"/>
                </a:cubicBezTo>
                <a:lnTo>
                  <a:pt x="2302638" y="148288"/>
                </a:lnTo>
                <a:cubicBezTo>
                  <a:pt x="2303767" y="157341"/>
                  <a:pt x="2306499" y="164021"/>
                  <a:pt x="2310834" y="168326"/>
                </a:cubicBezTo>
                <a:cubicBezTo>
                  <a:pt x="2315169" y="172632"/>
                  <a:pt x="2320659" y="174784"/>
                  <a:pt x="2327304" y="174784"/>
                </a:cubicBezTo>
                <a:cubicBezTo>
                  <a:pt x="2331623" y="174784"/>
                  <a:pt x="2335441" y="173981"/>
                  <a:pt x="2338758" y="172375"/>
                </a:cubicBezTo>
                <a:cubicBezTo>
                  <a:pt x="2342074" y="170769"/>
                  <a:pt x="2344656" y="168478"/>
                  <a:pt x="2346502" y="165504"/>
                </a:cubicBezTo>
                <a:cubicBezTo>
                  <a:pt x="2348348" y="162529"/>
                  <a:pt x="2349271" y="159065"/>
                  <a:pt x="2349271" y="155112"/>
                </a:cubicBezTo>
                <a:cubicBezTo>
                  <a:pt x="2349271" y="152073"/>
                  <a:pt x="2348658" y="149288"/>
                  <a:pt x="2347431" y="146760"/>
                </a:cubicBezTo>
                <a:cubicBezTo>
                  <a:pt x="2346204" y="144231"/>
                  <a:pt x="2343582" y="141368"/>
                  <a:pt x="2339568" y="138170"/>
                </a:cubicBezTo>
                <a:cubicBezTo>
                  <a:pt x="2335553" y="134972"/>
                  <a:pt x="2329518" y="131357"/>
                  <a:pt x="2321465" y="127327"/>
                </a:cubicBezTo>
                <a:cubicBezTo>
                  <a:pt x="2312613" y="122898"/>
                  <a:pt x="2305656" y="118688"/>
                  <a:pt x="2300595" y="114697"/>
                </a:cubicBezTo>
                <a:cubicBezTo>
                  <a:pt x="2295533" y="110706"/>
                  <a:pt x="2291874" y="106298"/>
                  <a:pt x="2289618" y="101472"/>
                </a:cubicBezTo>
                <a:cubicBezTo>
                  <a:pt x="2287362" y="96646"/>
                  <a:pt x="2286233" y="90913"/>
                  <a:pt x="2286233" y="84273"/>
                </a:cubicBezTo>
                <a:cubicBezTo>
                  <a:pt x="2286233" y="78124"/>
                  <a:pt x="2287782" y="72416"/>
                  <a:pt x="2290880" y="67150"/>
                </a:cubicBezTo>
                <a:cubicBezTo>
                  <a:pt x="2293977" y="61884"/>
                  <a:pt x="2298437" y="57684"/>
                  <a:pt x="2304260" y="54551"/>
                </a:cubicBezTo>
                <a:cubicBezTo>
                  <a:pt x="2310083" y="51419"/>
                  <a:pt x="2316860" y="49852"/>
                  <a:pt x="2324592" y="49852"/>
                </a:cubicBezTo>
                <a:close/>
                <a:moveTo>
                  <a:pt x="2114222" y="49852"/>
                </a:moveTo>
                <a:cubicBezTo>
                  <a:pt x="2137329" y="49852"/>
                  <a:pt x="2148882" y="62676"/>
                  <a:pt x="2148882" y="88323"/>
                </a:cubicBezTo>
                <a:lnTo>
                  <a:pt x="2148882" y="188611"/>
                </a:lnTo>
                <a:lnTo>
                  <a:pt x="2128959" y="188611"/>
                </a:lnTo>
                <a:lnTo>
                  <a:pt x="2128959" y="92384"/>
                </a:lnTo>
                <a:cubicBezTo>
                  <a:pt x="2128959" y="83568"/>
                  <a:pt x="2127701" y="77165"/>
                  <a:pt x="2125184" y="73174"/>
                </a:cubicBezTo>
                <a:cubicBezTo>
                  <a:pt x="2122667" y="69183"/>
                  <a:pt x="2118194" y="67187"/>
                  <a:pt x="2111763" y="67187"/>
                </a:cubicBezTo>
                <a:cubicBezTo>
                  <a:pt x="2103915" y="67187"/>
                  <a:pt x="2097445" y="70318"/>
                  <a:pt x="2092352" y="76578"/>
                </a:cubicBezTo>
                <a:cubicBezTo>
                  <a:pt x="2087260" y="82838"/>
                  <a:pt x="2084714" y="93238"/>
                  <a:pt x="2084714" y="107777"/>
                </a:cubicBezTo>
                <a:lnTo>
                  <a:pt x="2084714" y="188611"/>
                </a:lnTo>
                <a:lnTo>
                  <a:pt x="2064791" y="188611"/>
                </a:lnTo>
                <a:lnTo>
                  <a:pt x="2064791" y="52866"/>
                </a:lnTo>
                <a:lnTo>
                  <a:pt x="2084714" y="52866"/>
                </a:lnTo>
                <a:lnTo>
                  <a:pt x="2084714" y="66283"/>
                </a:lnTo>
                <a:cubicBezTo>
                  <a:pt x="2089541" y="55329"/>
                  <a:pt x="2099377" y="49852"/>
                  <a:pt x="2114222" y="49852"/>
                </a:cubicBezTo>
                <a:close/>
                <a:moveTo>
                  <a:pt x="1757631" y="49852"/>
                </a:moveTo>
                <a:cubicBezTo>
                  <a:pt x="1764341" y="49852"/>
                  <a:pt x="1770236" y="51324"/>
                  <a:pt x="1775316" y="54266"/>
                </a:cubicBezTo>
                <a:cubicBezTo>
                  <a:pt x="1780396" y="57208"/>
                  <a:pt x="1783596" y="61979"/>
                  <a:pt x="1784915" y="68578"/>
                </a:cubicBezTo>
                <a:lnTo>
                  <a:pt x="1784915" y="52866"/>
                </a:lnTo>
                <a:lnTo>
                  <a:pt x="1804098" y="52866"/>
                </a:lnTo>
                <a:lnTo>
                  <a:pt x="1804098" y="189839"/>
                </a:lnTo>
                <a:cubicBezTo>
                  <a:pt x="1804098" y="207252"/>
                  <a:pt x="1800439" y="220254"/>
                  <a:pt x="1793121" y="228844"/>
                </a:cubicBezTo>
                <a:cubicBezTo>
                  <a:pt x="1785802" y="237434"/>
                  <a:pt x="1774505" y="241729"/>
                  <a:pt x="1759230" y="241729"/>
                </a:cubicBezTo>
                <a:cubicBezTo>
                  <a:pt x="1745963" y="241729"/>
                  <a:pt x="1735990" y="238566"/>
                  <a:pt x="1729310" y="232240"/>
                </a:cubicBezTo>
                <a:cubicBezTo>
                  <a:pt x="1722629" y="225914"/>
                  <a:pt x="1719289" y="217243"/>
                  <a:pt x="1719289" y="206227"/>
                </a:cubicBezTo>
                <a:lnTo>
                  <a:pt x="1719289" y="202730"/>
                </a:lnTo>
                <a:lnTo>
                  <a:pt x="1739212" y="205048"/>
                </a:lnTo>
                <a:lnTo>
                  <a:pt x="1739212" y="209272"/>
                </a:lnTo>
                <a:cubicBezTo>
                  <a:pt x="1739401" y="213992"/>
                  <a:pt x="1741163" y="217753"/>
                  <a:pt x="1744501" y="220557"/>
                </a:cubicBezTo>
                <a:cubicBezTo>
                  <a:pt x="1747839" y="223361"/>
                  <a:pt x="1752748" y="224763"/>
                  <a:pt x="1759230" y="224763"/>
                </a:cubicBezTo>
                <a:cubicBezTo>
                  <a:pt x="1767814" y="224763"/>
                  <a:pt x="1774118" y="222382"/>
                  <a:pt x="1778141" y="217621"/>
                </a:cubicBezTo>
                <a:cubicBezTo>
                  <a:pt x="1782164" y="212859"/>
                  <a:pt x="1784176" y="205078"/>
                  <a:pt x="1784176" y="194276"/>
                </a:cubicBezTo>
                <a:lnTo>
                  <a:pt x="1784176" y="173270"/>
                </a:lnTo>
                <a:cubicBezTo>
                  <a:pt x="1783477" y="179022"/>
                  <a:pt x="1780445" y="183541"/>
                  <a:pt x="1775079" y="186825"/>
                </a:cubicBezTo>
                <a:cubicBezTo>
                  <a:pt x="1769714" y="190109"/>
                  <a:pt x="1763528" y="191751"/>
                  <a:pt x="1756522" y="191751"/>
                </a:cubicBezTo>
                <a:cubicBezTo>
                  <a:pt x="1741100" y="191751"/>
                  <a:pt x="1730280" y="185571"/>
                  <a:pt x="1724061" y="173213"/>
                </a:cubicBezTo>
                <a:cubicBezTo>
                  <a:pt x="1717842" y="160854"/>
                  <a:pt x="1714733" y="143692"/>
                  <a:pt x="1714733" y="121726"/>
                </a:cubicBezTo>
                <a:cubicBezTo>
                  <a:pt x="1714733" y="96323"/>
                  <a:pt x="1718411" y="77994"/>
                  <a:pt x="1725767" y="66737"/>
                </a:cubicBezTo>
                <a:cubicBezTo>
                  <a:pt x="1733123" y="55481"/>
                  <a:pt x="1743744" y="49852"/>
                  <a:pt x="1757631" y="49852"/>
                </a:cubicBezTo>
                <a:close/>
                <a:moveTo>
                  <a:pt x="1600692" y="49852"/>
                </a:moveTo>
                <a:cubicBezTo>
                  <a:pt x="1608105" y="49852"/>
                  <a:pt x="1614705" y="51398"/>
                  <a:pt x="1620492" y="54491"/>
                </a:cubicBezTo>
                <a:cubicBezTo>
                  <a:pt x="1626280" y="57583"/>
                  <a:pt x="1630926" y="61934"/>
                  <a:pt x="1634430" y="67542"/>
                </a:cubicBezTo>
                <a:cubicBezTo>
                  <a:pt x="1637934" y="73151"/>
                  <a:pt x="1640173" y="80435"/>
                  <a:pt x="1641146" y="89392"/>
                </a:cubicBezTo>
                <a:lnTo>
                  <a:pt x="1621484" y="91711"/>
                </a:lnTo>
                <a:cubicBezTo>
                  <a:pt x="1621163" y="86036"/>
                  <a:pt x="1620048" y="81459"/>
                  <a:pt x="1618140" y="77981"/>
                </a:cubicBezTo>
                <a:cubicBezTo>
                  <a:pt x="1616232" y="74503"/>
                  <a:pt x="1613665" y="71773"/>
                  <a:pt x="1610438" y="69791"/>
                </a:cubicBezTo>
                <a:cubicBezTo>
                  <a:pt x="1607211" y="67809"/>
                  <a:pt x="1603549" y="66818"/>
                  <a:pt x="1599454" y="66818"/>
                </a:cubicBezTo>
                <a:cubicBezTo>
                  <a:pt x="1594060" y="66818"/>
                  <a:pt x="1589762" y="68419"/>
                  <a:pt x="1586563" y="71620"/>
                </a:cubicBezTo>
                <a:cubicBezTo>
                  <a:pt x="1583363" y="74821"/>
                  <a:pt x="1581764" y="78874"/>
                  <a:pt x="1581764" y="83781"/>
                </a:cubicBezTo>
                <a:cubicBezTo>
                  <a:pt x="1581764" y="87662"/>
                  <a:pt x="1582800" y="91040"/>
                  <a:pt x="1584874" y="93915"/>
                </a:cubicBezTo>
                <a:cubicBezTo>
                  <a:pt x="1586947" y="96790"/>
                  <a:pt x="1589507" y="99244"/>
                  <a:pt x="1592553" y="101276"/>
                </a:cubicBezTo>
                <a:cubicBezTo>
                  <a:pt x="1595600" y="103308"/>
                  <a:pt x="1599003" y="105591"/>
                  <a:pt x="1602762" y="108126"/>
                </a:cubicBezTo>
                <a:cubicBezTo>
                  <a:pt x="1615753" y="114192"/>
                  <a:pt x="1624955" y="119400"/>
                  <a:pt x="1630370" y="123751"/>
                </a:cubicBezTo>
                <a:cubicBezTo>
                  <a:pt x="1635784" y="128103"/>
                  <a:pt x="1639667" y="132718"/>
                  <a:pt x="1642017" y="137598"/>
                </a:cubicBezTo>
                <a:cubicBezTo>
                  <a:pt x="1644367" y="142478"/>
                  <a:pt x="1645542" y="148233"/>
                  <a:pt x="1645542" y="154865"/>
                </a:cubicBezTo>
                <a:cubicBezTo>
                  <a:pt x="1645542" y="161177"/>
                  <a:pt x="1643946" y="167172"/>
                  <a:pt x="1640755" y="172853"/>
                </a:cubicBezTo>
                <a:cubicBezTo>
                  <a:pt x="1637564" y="178533"/>
                  <a:pt x="1632755" y="183103"/>
                  <a:pt x="1626328" y="186562"/>
                </a:cubicBezTo>
                <a:cubicBezTo>
                  <a:pt x="1619901" y="190021"/>
                  <a:pt x="1612098" y="191751"/>
                  <a:pt x="1602919" y="191751"/>
                </a:cubicBezTo>
                <a:cubicBezTo>
                  <a:pt x="1589760" y="191751"/>
                  <a:pt x="1579508" y="188183"/>
                  <a:pt x="1572163" y="181047"/>
                </a:cubicBezTo>
                <a:cubicBezTo>
                  <a:pt x="1564819" y="173912"/>
                  <a:pt x="1560453" y="164006"/>
                  <a:pt x="1559068" y="151330"/>
                </a:cubicBezTo>
                <a:lnTo>
                  <a:pt x="1578738" y="148288"/>
                </a:lnTo>
                <a:cubicBezTo>
                  <a:pt x="1579867" y="157341"/>
                  <a:pt x="1582599" y="164021"/>
                  <a:pt x="1586934" y="168326"/>
                </a:cubicBezTo>
                <a:cubicBezTo>
                  <a:pt x="1591269" y="172632"/>
                  <a:pt x="1596759" y="174784"/>
                  <a:pt x="1603404" y="174784"/>
                </a:cubicBezTo>
                <a:cubicBezTo>
                  <a:pt x="1607723" y="174784"/>
                  <a:pt x="1611541" y="173981"/>
                  <a:pt x="1614857" y="172375"/>
                </a:cubicBezTo>
                <a:cubicBezTo>
                  <a:pt x="1618174" y="170769"/>
                  <a:pt x="1620755" y="168478"/>
                  <a:pt x="1622602" y="165504"/>
                </a:cubicBezTo>
                <a:cubicBezTo>
                  <a:pt x="1624448" y="162529"/>
                  <a:pt x="1625371" y="159065"/>
                  <a:pt x="1625371" y="155112"/>
                </a:cubicBezTo>
                <a:cubicBezTo>
                  <a:pt x="1625371" y="152073"/>
                  <a:pt x="1624758" y="149288"/>
                  <a:pt x="1623531" y="146760"/>
                </a:cubicBezTo>
                <a:cubicBezTo>
                  <a:pt x="1622304" y="144231"/>
                  <a:pt x="1619683" y="141368"/>
                  <a:pt x="1615668" y="138170"/>
                </a:cubicBezTo>
                <a:cubicBezTo>
                  <a:pt x="1611653" y="134972"/>
                  <a:pt x="1605618" y="131357"/>
                  <a:pt x="1597564" y="127327"/>
                </a:cubicBezTo>
                <a:cubicBezTo>
                  <a:pt x="1588713" y="122898"/>
                  <a:pt x="1581756" y="118688"/>
                  <a:pt x="1576695" y="114697"/>
                </a:cubicBezTo>
                <a:cubicBezTo>
                  <a:pt x="1571633" y="110706"/>
                  <a:pt x="1567974" y="106298"/>
                  <a:pt x="1565718" y="101472"/>
                </a:cubicBezTo>
                <a:cubicBezTo>
                  <a:pt x="1563462" y="96646"/>
                  <a:pt x="1562333" y="90913"/>
                  <a:pt x="1562333" y="84273"/>
                </a:cubicBezTo>
                <a:cubicBezTo>
                  <a:pt x="1562333" y="78124"/>
                  <a:pt x="1563882" y="72416"/>
                  <a:pt x="1566979" y="67150"/>
                </a:cubicBezTo>
                <a:cubicBezTo>
                  <a:pt x="1570077" y="61884"/>
                  <a:pt x="1574537" y="57684"/>
                  <a:pt x="1580360" y="54551"/>
                </a:cubicBezTo>
                <a:cubicBezTo>
                  <a:pt x="1586183" y="51419"/>
                  <a:pt x="1592960" y="49852"/>
                  <a:pt x="1600692" y="49852"/>
                </a:cubicBezTo>
                <a:close/>
                <a:moveTo>
                  <a:pt x="1380797" y="49852"/>
                </a:moveTo>
                <a:cubicBezTo>
                  <a:pt x="1403904" y="49852"/>
                  <a:pt x="1415457" y="62676"/>
                  <a:pt x="1415457" y="88323"/>
                </a:cubicBezTo>
                <a:lnTo>
                  <a:pt x="1415457" y="188611"/>
                </a:lnTo>
                <a:lnTo>
                  <a:pt x="1395534" y="188611"/>
                </a:lnTo>
                <a:lnTo>
                  <a:pt x="1395534" y="92384"/>
                </a:lnTo>
                <a:cubicBezTo>
                  <a:pt x="1395534" y="83568"/>
                  <a:pt x="1394276" y="77165"/>
                  <a:pt x="1391759" y="73174"/>
                </a:cubicBezTo>
                <a:cubicBezTo>
                  <a:pt x="1389242" y="69183"/>
                  <a:pt x="1384769" y="67187"/>
                  <a:pt x="1378338" y="67187"/>
                </a:cubicBezTo>
                <a:cubicBezTo>
                  <a:pt x="1370490" y="67187"/>
                  <a:pt x="1364020" y="70318"/>
                  <a:pt x="1358927" y="76578"/>
                </a:cubicBezTo>
                <a:cubicBezTo>
                  <a:pt x="1353835" y="82838"/>
                  <a:pt x="1351289" y="93238"/>
                  <a:pt x="1351289" y="107777"/>
                </a:cubicBezTo>
                <a:lnTo>
                  <a:pt x="1351289" y="188611"/>
                </a:lnTo>
                <a:lnTo>
                  <a:pt x="1331366" y="188611"/>
                </a:lnTo>
                <a:lnTo>
                  <a:pt x="1331366" y="52866"/>
                </a:lnTo>
                <a:lnTo>
                  <a:pt x="1351289" y="52866"/>
                </a:lnTo>
                <a:lnTo>
                  <a:pt x="1351289" y="66283"/>
                </a:lnTo>
                <a:cubicBezTo>
                  <a:pt x="1356116" y="55329"/>
                  <a:pt x="1365951" y="49852"/>
                  <a:pt x="1380797" y="49852"/>
                </a:cubicBezTo>
                <a:close/>
                <a:moveTo>
                  <a:pt x="1202949" y="49852"/>
                </a:moveTo>
                <a:cubicBezTo>
                  <a:pt x="1209712" y="49852"/>
                  <a:pt x="1216381" y="52574"/>
                  <a:pt x="1222954" y="58017"/>
                </a:cubicBezTo>
                <a:lnTo>
                  <a:pt x="1215696" y="75065"/>
                </a:lnTo>
                <a:cubicBezTo>
                  <a:pt x="1211692" y="73639"/>
                  <a:pt x="1208863" y="72688"/>
                  <a:pt x="1207210" y="72211"/>
                </a:cubicBezTo>
                <a:cubicBezTo>
                  <a:pt x="1205557" y="71734"/>
                  <a:pt x="1203807" y="71496"/>
                  <a:pt x="1201961" y="71496"/>
                </a:cubicBezTo>
                <a:cubicBezTo>
                  <a:pt x="1187213" y="71496"/>
                  <a:pt x="1179839" y="88475"/>
                  <a:pt x="1179839" y="122432"/>
                </a:cubicBezTo>
                <a:lnTo>
                  <a:pt x="1179839" y="188611"/>
                </a:lnTo>
                <a:lnTo>
                  <a:pt x="1159916" y="188611"/>
                </a:lnTo>
                <a:lnTo>
                  <a:pt x="1159916" y="52866"/>
                </a:lnTo>
                <a:lnTo>
                  <a:pt x="1178607" y="52866"/>
                </a:lnTo>
                <a:lnTo>
                  <a:pt x="1178607" y="77608"/>
                </a:lnTo>
                <a:cubicBezTo>
                  <a:pt x="1181630" y="59104"/>
                  <a:pt x="1189744" y="49852"/>
                  <a:pt x="1202949" y="49852"/>
                </a:cubicBezTo>
                <a:close/>
                <a:moveTo>
                  <a:pt x="1092905" y="49852"/>
                </a:moveTo>
                <a:cubicBezTo>
                  <a:pt x="1107609" y="49852"/>
                  <a:pt x="1118649" y="54823"/>
                  <a:pt x="1126025" y="64763"/>
                </a:cubicBezTo>
                <a:cubicBezTo>
                  <a:pt x="1133401" y="74704"/>
                  <a:pt x="1137090" y="90399"/>
                  <a:pt x="1137090" y="111848"/>
                </a:cubicBezTo>
                <a:lnTo>
                  <a:pt x="1137090" y="125320"/>
                </a:lnTo>
                <a:lnTo>
                  <a:pt x="1068277" y="125320"/>
                </a:lnTo>
                <a:cubicBezTo>
                  <a:pt x="1068493" y="136568"/>
                  <a:pt x="1069605" y="145970"/>
                  <a:pt x="1071613" y="153525"/>
                </a:cubicBezTo>
                <a:cubicBezTo>
                  <a:pt x="1073620" y="161080"/>
                  <a:pt x="1076472" y="166430"/>
                  <a:pt x="1080168" y="169575"/>
                </a:cubicBezTo>
                <a:cubicBezTo>
                  <a:pt x="1083864" y="172720"/>
                  <a:pt x="1088727" y="174292"/>
                  <a:pt x="1094755" y="174292"/>
                </a:cubicBezTo>
                <a:cubicBezTo>
                  <a:pt x="1101574" y="174292"/>
                  <a:pt x="1106900" y="171800"/>
                  <a:pt x="1110734" y="166817"/>
                </a:cubicBezTo>
                <a:cubicBezTo>
                  <a:pt x="1114567" y="161834"/>
                  <a:pt x="1116943" y="153232"/>
                  <a:pt x="1117863" y="141011"/>
                </a:cubicBezTo>
                <a:lnTo>
                  <a:pt x="1136966" y="143783"/>
                </a:lnTo>
                <a:cubicBezTo>
                  <a:pt x="1134517" y="175762"/>
                  <a:pt x="1120406" y="191751"/>
                  <a:pt x="1094632" y="191751"/>
                </a:cubicBezTo>
                <a:cubicBezTo>
                  <a:pt x="1083405" y="191751"/>
                  <a:pt x="1074330" y="188927"/>
                  <a:pt x="1067409" y="183279"/>
                </a:cubicBezTo>
                <a:cubicBezTo>
                  <a:pt x="1060487" y="177632"/>
                  <a:pt x="1055519" y="169440"/>
                  <a:pt x="1052505" y="158705"/>
                </a:cubicBezTo>
                <a:cubicBezTo>
                  <a:pt x="1049490" y="147970"/>
                  <a:pt x="1047983" y="134494"/>
                  <a:pt x="1047983" y="118276"/>
                </a:cubicBezTo>
                <a:cubicBezTo>
                  <a:pt x="1047983" y="94837"/>
                  <a:pt x="1051797" y="77573"/>
                  <a:pt x="1059426" y="66485"/>
                </a:cubicBezTo>
                <a:cubicBezTo>
                  <a:pt x="1067055" y="55396"/>
                  <a:pt x="1078214" y="49852"/>
                  <a:pt x="1092905" y="49852"/>
                </a:cubicBezTo>
                <a:close/>
                <a:moveTo>
                  <a:pt x="1031498" y="49852"/>
                </a:moveTo>
                <a:cubicBezTo>
                  <a:pt x="1038262" y="49852"/>
                  <a:pt x="1044931" y="52574"/>
                  <a:pt x="1051504" y="58017"/>
                </a:cubicBezTo>
                <a:lnTo>
                  <a:pt x="1044246" y="75065"/>
                </a:lnTo>
                <a:cubicBezTo>
                  <a:pt x="1040242" y="73639"/>
                  <a:pt x="1037413" y="72688"/>
                  <a:pt x="1035760" y="72211"/>
                </a:cubicBezTo>
                <a:cubicBezTo>
                  <a:pt x="1034107" y="71734"/>
                  <a:pt x="1032357" y="71496"/>
                  <a:pt x="1030511" y="71496"/>
                </a:cubicBezTo>
                <a:cubicBezTo>
                  <a:pt x="1015763" y="71496"/>
                  <a:pt x="1008389" y="88475"/>
                  <a:pt x="1008389" y="122432"/>
                </a:cubicBezTo>
                <a:lnTo>
                  <a:pt x="1008389" y="188611"/>
                </a:lnTo>
                <a:lnTo>
                  <a:pt x="988466" y="188611"/>
                </a:lnTo>
                <a:lnTo>
                  <a:pt x="988466" y="52866"/>
                </a:lnTo>
                <a:lnTo>
                  <a:pt x="1007157" y="52866"/>
                </a:lnTo>
                <a:lnTo>
                  <a:pt x="1007157" y="77608"/>
                </a:lnTo>
                <a:cubicBezTo>
                  <a:pt x="1010180" y="59104"/>
                  <a:pt x="1018294" y="49852"/>
                  <a:pt x="1031498" y="49852"/>
                </a:cubicBezTo>
                <a:close/>
                <a:moveTo>
                  <a:pt x="921455" y="49852"/>
                </a:moveTo>
                <a:cubicBezTo>
                  <a:pt x="936159" y="49852"/>
                  <a:pt x="947199" y="54823"/>
                  <a:pt x="954575" y="64763"/>
                </a:cubicBezTo>
                <a:cubicBezTo>
                  <a:pt x="961951" y="74704"/>
                  <a:pt x="965639" y="90399"/>
                  <a:pt x="965639" y="111848"/>
                </a:cubicBezTo>
                <a:lnTo>
                  <a:pt x="965639" y="125320"/>
                </a:lnTo>
                <a:lnTo>
                  <a:pt x="896827" y="125320"/>
                </a:lnTo>
                <a:cubicBezTo>
                  <a:pt x="897043" y="136568"/>
                  <a:pt x="898155" y="145970"/>
                  <a:pt x="900163" y="153525"/>
                </a:cubicBezTo>
                <a:cubicBezTo>
                  <a:pt x="902170" y="161080"/>
                  <a:pt x="905022" y="166430"/>
                  <a:pt x="908718" y="169575"/>
                </a:cubicBezTo>
                <a:cubicBezTo>
                  <a:pt x="912414" y="172720"/>
                  <a:pt x="917277" y="174292"/>
                  <a:pt x="923305" y="174292"/>
                </a:cubicBezTo>
                <a:cubicBezTo>
                  <a:pt x="930124" y="174292"/>
                  <a:pt x="935451" y="171800"/>
                  <a:pt x="939284" y="166817"/>
                </a:cubicBezTo>
                <a:cubicBezTo>
                  <a:pt x="943117" y="161834"/>
                  <a:pt x="945493" y="153232"/>
                  <a:pt x="946413" y="141011"/>
                </a:cubicBezTo>
                <a:lnTo>
                  <a:pt x="965516" y="143783"/>
                </a:lnTo>
                <a:cubicBezTo>
                  <a:pt x="963067" y="175762"/>
                  <a:pt x="948956" y="191751"/>
                  <a:pt x="923182" y="191751"/>
                </a:cubicBezTo>
                <a:cubicBezTo>
                  <a:pt x="911955" y="191751"/>
                  <a:pt x="902880" y="188927"/>
                  <a:pt x="895959" y="183279"/>
                </a:cubicBezTo>
                <a:cubicBezTo>
                  <a:pt x="889037" y="177632"/>
                  <a:pt x="884069" y="169440"/>
                  <a:pt x="881055" y="158705"/>
                </a:cubicBezTo>
                <a:cubicBezTo>
                  <a:pt x="878040" y="147970"/>
                  <a:pt x="876533" y="134494"/>
                  <a:pt x="876533" y="118276"/>
                </a:cubicBezTo>
                <a:cubicBezTo>
                  <a:pt x="876533" y="94837"/>
                  <a:pt x="880347" y="77573"/>
                  <a:pt x="887976" y="66485"/>
                </a:cubicBezTo>
                <a:cubicBezTo>
                  <a:pt x="895605" y="55396"/>
                  <a:pt x="906764" y="49852"/>
                  <a:pt x="921455" y="49852"/>
                </a:cubicBezTo>
                <a:close/>
                <a:moveTo>
                  <a:pt x="704522" y="49852"/>
                </a:moveTo>
                <a:cubicBezTo>
                  <a:pt x="727628" y="49852"/>
                  <a:pt x="739182" y="62676"/>
                  <a:pt x="739182" y="88323"/>
                </a:cubicBezTo>
                <a:lnTo>
                  <a:pt x="739182" y="188611"/>
                </a:lnTo>
                <a:lnTo>
                  <a:pt x="719259" y="188611"/>
                </a:lnTo>
                <a:lnTo>
                  <a:pt x="719259" y="92384"/>
                </a:lnTo>
                <a:cubicBezTo>
                  <a:pt x="719259" y="83568"/>
                  <a:pt x="718001" y="77165"/>
                  <a:pt x="715484" y="73174"/>
                </a:cubicBezTo>
                <a:cubicBezTo>
                  <a:pt x="712967" y="69183"/>
                  <a:pt x="708494" y="67187"/>
                  <a:pt x="702063" y="67187"/>
                </a:cubicBezTo>
                <a:cubicBezTo>
                  <a:pt x="694215" y="67187"/>
                  <a:pt x="687744" y="70318"/>
                  <a:pt x="682652" y="76578"/>
                </a:cubicBezTo>
                <a:cubicBezTo>
                  <a:pt x="677560" y="82838"/>
                  <a:pt x="675014" y="93238"/>
                  <a:pt x="675014" y="107777"/>
                </a:cubicBezTo>
                <a:lnTo>
                  <a:pt x="675014" y="188611"/>
                </a:lnTo>
                <a:lnTo>
                  <a:pt x="655091" y="188611"/>
                </a:lnTo>
                <a:lnTo>
                  <a:pt x="655091" y="52866"/>
                </a:lnTo>
                <a:lnTo>
                  <a:pt x="675014" y="52866"/>
                </a:lnTo>
                <a:lnTo>
                  <a:pt x="675014" y="66283"/>
                </a:lnTo>
                <a:cubicBezTo>
                  <a:pt x="679841" y="55329"/>
                  <a:pt x="689677" y="49852"/>
                  <a:pt x="704522" y="49852"/>
                </a:cubicBezTo>
                <a:close/>
                <a:moveTo>
                  <a:pt x="354740" y="49852"/>
                </a:moveTo>
                <a:cubicBezTo>
                  <a:pt x="367694" y="49852"/>
                  <a:pt x="377017" y="53721"/>
                  <a:pt x="382711" y="61459"/>
                </a:cubicBezTo>
                <a:cubicBezTo>
                  <a:pt x="388405" y="69197"/>
                  <a:pt x="391252" y="80983"/>
                  <a:pt x="391252" y="96819"/>
                </a:cubicBezTo>
                <a:lnTo>
                  <a:pt x="391252" y="151496"/>
                </a:lnTo>
                <a:cubicBezTo>
                  <a:pt x="391252" y="157383"/>
                  <a:pt x="391426" y="161851"/>
                  <a:pt x="391773" y="164901"/>
                </a:cubicBezTo>
                <a:cubicBezTo>
                  <a:pt x="392120" y="167952"/>
                  <a:pt x="392767" y="170897"/>
                  <a:pt x="393714" y="173737"/>
                </a:cubicBezTo>
                <a:cubicBezTo>
                  <a:pt x="394660" y="176576"/>
                  <a:pt x="396343" y="181535"/>
                  <a:pt x="398763" y="188611"/>
                </a:cubicBezTo>
                <a:lnTo>
                  <a:pt x="379311" y="188611"/>
                </a:lnTo>
                <a:cubicBezTo>
                  <a:pt x="376578" y="183476"/>
                  <a:pt x="375151" y="178976"/>
                  <a:pt x="375030" y="175112"/>
                </a:cubicBezTo>
                <a:cubicBezTo>
                  <a:pt x="373780" y="180261"/>
                  <a:pt x="370629" y="184321"/>
                  <a:pt x="365574" y="187293"/>
                </a:cubicBezTo>
                <a:cubicBezTo>
                  <a:pt x="360520" y="190265"/>
                  <a:pt x="354693" y="191751"/>
                  <a:pt x="348092" y="191751"/>
                </a:cubicBezTo>
                <a:cubicBezTo>
                  <a:pt x="341093" y="191751"/>
                  <a:pt x="334949" y="190105"/>
                  <a:pt x="329661" y="186815"/>
                </a:cubicBezTo>
                <a:cubicBezTo>
                  <a:pt x="324373" y="183525"/>
                  <a:pt x="320346" y="179046"/>
                  <a:pt x="317579" y="173380"/>
                </a:cubicBezTo>
                <a:cubicBezTo>
                  <a:pt x="314811" y="167713"/>
                  <a:pt x="313428" y="161334"/>
                  <a:pt x="313428" y="154241"/>
                </a:cubicBezTo>
                <a:cubicBezTo>
                  <a:pt x="313428" y="146505"/>
                  <a:pt x="314634" y="140049"/>
                  <a:pt x="317046" y="134873"/>
                </a:cubicBezTo>
                <a:cubicBezTo>
                  <a:pt x="319458" y="129696"/>
                  <a:pt x="323275" y="125301"/>
                  <a:pt x="328498" y="121688"/>
                </a:cubicBezTo>
                <a:cubicBezTo>
                  <a:pt x="333720" y="118075"/>
                  <a:pt x="340634" y="114792"/>
                  <a:pt x="349240" y="111839"/>
                </a:cubicBezTo>
                <a:cubicBezTo>
                  <a:pt x="361231" y="107734"/>
                  <a:pt x="368799" y="104621"/>
                  <a:pt x="371945" y="102501"/>
                </a:cubicBezTo>
                <a:lnTo>
                  <a:pt x="371945" y="97190"/>
                </a:lnTo>
                <a:cubicBezTo>
                  <a:pt x="371945" y="90661"/>
                  <a:pt x="371525" y="85216"/>
                  <a:pt x="370684" y="80855"/>
                </a:cubicBezTo>
                <a:cubicBezTo>
                  <a:pt x="369843" y="76494"/>
                  <a:pt x="368184" y="73023"/>
                  <a:pt x="365708" y="70442"/>
                </a:cubicBezTo>
                <a:cubicBezTo>
                  <a:pt x="363232" y="67862"/>
                  <a:pt x="359577" y="66571"/>
                  <a:pt x="354746" y="66571"/>
                </a:cubicBezTo>
                <a:cubicBezTo>
                  <a:pt x="348426" y="66571"/>
                  <a:pt x="343693" y="68414"/>
                  <a:pt x="340547" y="72099"/>
                </a:cubicBezTo>
                <a:cubicBezTo>
                  <a:pt x="337400" y="75785"/>
                  <a:pt x="335310" y="82475"/>
                  <a:pt x="334277" y="92171"/>
                </a:cubicBezTo>
                <a:lnTo>
                  <a:pt x="315274" y="89730"/>
                </a:lnTo>
                <a:cubicBezTo>
                  <a:pt x="316570" y="76126"/>
                  <a:pt x="320555" y="66079"/>
                  <a:pt x="327226" y="59588"/>
                </a:cubicBezTo>
                <a:cubicBezTo>
                  <a:pt x="333898" y="53098"/>
                  <a:pt x="343069" y="49852"/>
                  <a:pt x="354740" y="49852"/>
                </a:cubicBezTo>
                <a:close/>
                <a:moveTo>
                  <a:pt x="183290" y="49852"/>
                </a:moveTo>
                <a:cubicBezTo>
                  <a:pt x="196243" y="49852"/>
                  <a:pt x="205567" y="53721"/>
                  <a:pt x="211261" y="61459"/>
                </a:cubicBezTo>
                <a:cubicBezTo>
                  <a:pt x="216955" y="69197"/>
                  <a:pt x="219802" y="80983"/>
                  <a:pt x="219802" y="96819"/>
                </a:cubicBezTo>
                <a:lnTo>
                  <a:pt x="219802" y="151496"/>
                </a:lnTo>
                <a:cubicBezTo>
                  <a:pt x="219802" y="157383"/>
                  <a:pt x="219976" y="161851"/>
                  <a:pt x="220323" y="164901"/>
                </a:cubicBezTo>
                <a:cubicBezTo>
                  <a:pt x="220671" y="167952"/>
                  <a:pt x="221317" y="170897"/>
                  <a:pt x="222264" y="173737"/>
                </a:cubicBezTo>
                <a:cubicBezTo>
                  <a:pt x="223210" y="176576"/>
                  <a:pt x="224893" y="181535"/>
                  <a:pt x="227313" y="188611"/>
                </a:cubicBezTo>
                <a:lnTo>
                  <a:pt x="207861" y="188611"/>
                </a:lnTo>
                <a:cubicBezTo>
                  <a:pt x="205128" y="183476"/>
                  <a:pt x="203701" y="178976"/>
                  <a:pt x="203580" y="175112"/>
                </a:cubicBezTo>
                <a:cubicBezTo>
                  <a:pt x="202330" y="180261"/>
                  <a:pt x="199179" y="184321"/>
                  <a:pt x="194124" y="187293"/>
                </a:cubicBezTo>
                <a:cubicBezTo>
                  <a:pt x="189070" y="190265"/>
                  <a:pt x="183243" y="191751"/>
                  <a:pt x="176642" y="191751"/>
                </a:cubicBezTo>
                <a:cubicBezTo>
                  <a:pt x="169643" y="191751"/>
                  <a:pt x="163499" y="190105"/>
                  <a:pt x="158211" y="186815"/>
                </a:cubicBezTo>
                <a:cubicBezTo>
                  <a:pt x="152924" y="183525"/>
                  <a:pt x="148896" y="179046"/>
                  <a:pt x="146129" y="173380"/>
                </a:cubicBezTo>
                <a:cubicBezTo>
                  <a:pt x="143362" y="167713"/>
                  <a:pt x="141978" y="161334"/>
                  <a:pt x="141978" y="154241"/>
                </a:cubicBezTo>
                <a:cubicBezTo>
                  <a:pt x="141978" y="146505"/>
                  <a:pt x="143184" y="140049"/>
                  <a:pt x="145596" y="134873"/>
                </a:cubicBezTo>
                <a:cubicBezTo>
                  <a:pt x="148008" y="129696"/>
                  <a:pt x="151825" y="125301"/>
                  <a:pt x="157048" y="121688"/>
                </a:cubicBezTo>
                <a:cubicBezTo>
                  <a:pt x="162270" y="118075"/>
                  <a:pt x="169184" y="114792"/>
                  <a:pt x="177790" y="111839"/>
                </a:cubicBezTo>
                <a:cubicBezTo>
                  <a:pt x="189781" y="107734"/>
                  <a:pt x="197349" y="104621"/>
                  <a:pt x="200495" y="102501"/>
                </a:cubicBezTo>
                <a:lnTo>
                  <a:pt x="200495" y="97190"/>
                </a:lnTo>
                <a:cubicBezTo>
                  <a:pt x="200495" y="90661"/>
                  <a:pt x="200075" y="85216"/>
                  <a:pt x="199234" y="80855"/>
                </a:cubicBezTo>
                <a:cubicBezTo>
                  <a:pt x="198393" y="76494"/>
                  <a:pt x="196734" y="73023"/>
                  <a:pt x="194258" y="70442"/>
                </a:cubicBezTo>
                <a:cubicBezTo>
                  <a:pt x="191782" y="67862"/>
                  <a:pt x="188128" y="66571"/>
                  <a:pt x="183296" y="66571"/>
                </a:cubicBezTo>
                <a:cubicBezTo>
                  <a:pt x="176977" y="66571"/>
                  <a:pt x="172244" y="68414"/>
                  <a:pt x="169097" y="72099"/>
                </a:cubicBezTo>
                <a:cubicBezTo>
                  <a:pt x="165951" y="75785"/>
                  <a:pt x="163861" y="82475"/>
                  <a:pt x="162827" y="92171"/>
                </a:cubicBezTo>
                <a:lnTo>
                  <a:pt x="143824" y="89730"/>
                </a:lnTo>
                <a:cubicBezTo>
                  <a:pt x="145120" y="76126"/>
                  <a:pt x="149104" y="66079"/>
                  <a:pt x="155776" y="59588"/>
                </a:cubicBezTo>
                <a:cubicBezTo>
                  <a:pt x="162448" y="53098"/>
                  <a:pt x="171619" y="49852"/>
                  <a:pt x="183290" y="49852"/>
                </a:cubicBezTo>
                <a:close/>
                <a:moveTo>
                  <a:pt x="21646" y="22689"/>
                </a:moveTo>
                <a:lnTo>
                  <a:pt x="21646" y="169059"/>
                </a:lnTo>
                <a:lnTo>
                  <a:pt x="42168" y="169059"/>
                </a:lnTo>
                <a:cubicBezTo>
                  <a:pt x="54850" y="169059"/>
                  <a:pt x="64582" y="166475"/>
                  <a:pt x="71365" y="161306"/>
                </a:cubicBezTo>
                <a:cubicBezTo>
                  <a:pt x="78148" y="156137"/>
                  <a:pt x="82976" y="147888"/>
                  <a:pt x="85851" y="136559"/>
                </a:cubicBezTo>
                <a:cubicBezTo>
                  <a:pt x="88725" y="125230"/>
                  <a:pt x="90163" y="109781"/>
                  <a:pt x="90163" y="90212"/>
                </a:cubicBezTo>
                <a:cubicBezTo>
                  <a:pt x="90163" y="74913"/>
                  <a:pt x="88737" y="62377"/>
                  <a:pt x="85886" y="52604"/>
                </a:cubicBezTo>
                <a:cubicBezTo>
                  <a:pt x="83035" y="42831"/>
                  <a:pt x="78159" y="35402"/>
                  <a:pt x="71257" y="30317"/>
                </a:cubicBezTo>
                <a:cubicBezTo>
                  <a:pt x="64355" y="25232"/>
                  <a:pt x="54741" y="22689"/>
                  <a:pt x="42415" y="22689"/>
                </a:cubicBezTo>
                <a:close/>
                <a:moveTo>
                  <a:pt x="5787804" y="10924"/>
                </a:moveTo>
                <a:lnTo>
                  <a:pt x="5787804" y="52866"/>
                </a:lnTo>
                <a:lnTo>
                  <a:pt x="5806557" y="52866"/>
                </a:lnTo>
                <a:lnTo>
                  <a:pt x="5806557" y="68724"/>
                </a:lnTo>
                <a:lnTo>
                  <a:pt x="5787804" y="68724"/>
                </a:lnTo>
                <a:lnTo>
                  <a:pt x="5787804" y="154883"/>
                </a:lnTo>
                <a:cubicBezTo>
                  <a:pt x="5787804" y="160341"/>
                  <a:pt x="5788070" y="164392"/>
                  <a:pt x="5788603" y="167034"/>
                </a:cubicBezTo>
                <a:cubicBezTo>
                  <a:pt x="5789136" y="169676"/>
                  <a:pt x="5789917" y="171485"/>
                  <a:pt x="5790945" y="172460"/>
                </a:cubicBezTo>
                <a:cubicBezTo>
                  <a:pt x="5791973" y="173435"/>
                  <a:pt x="5793480" y="173923"/>
                  <a:pt x="5795464" y="173923"/>
                </a:cubicBezTo>
                <a:cubicBezTo>
                  <a:pt x="5797537" y="173923"/>
                  <a:pt x="5799721" y="173731"/>
                  <a:pt x="5802016" y="173346"/>
                </a:cubicBezTo>
                <a:cubicBezTo>
                  <a:pt x="5804312" y="172962"/>
                  <a:pt x="5806798" y="172702"/>
                  <a:pt x="5809475" y="172567"/>
                </a:cubicBezTo>
                <a:lnTo>
                  <a:pt x="5811706" y="189659"/>
                </a:lnTo>
                <a:cubicBezTo>
                  <a:pt x="5804213" y="191053"/>
                  <a:pt x="5798505" y="191751"/>
                  <a:pt x="5794581" y="191751"/>
                </a:cubicBezTo>
                <a:cubicBezTo>
                  <a:pt x="5785523" y="191751"/>
                  <a:pt x="5778808" y="189193"/>
                  <a:pt x="5774437" y="184078"/>
                </a:cubicBezTo>
                <a:cubicBezTo>
                  <a:pt x="5770066" y="178963"/>
                  <a:pt x="5767881" y="170708"/>
                  <a:pt x="5767881" y="159313"/>
                </a:cubicBezTo>
                <a:lnTo>
                  <a:pt x="5767881" y="68724"/>
                </a:lnTo>
                <a:lnTo>
                  <a:pt x="5753440" y="68724"/>
                </a:lnTo>
                <a:lnTo>
                  <a:pt x="5753440" y="52866"/>
                </a:lnTo>
                <a:lnTo>
                  <a:pt x="5767881" y="52866"/>
                </a:lnTo>
                <a:lnTo>
                  <a:pt x="5767881" y="21384"/>
                </a:lnTo>
                <a:close/>
                <a:moveTo>
                  <a:pt x="5635404" y="10924"/>
                </a:moveTo>
                <a:lnTo>
                  <a:pt x="5635404" y="52866"/>
                </a:lnTo>
                <a:lnTo>
                  <a:pt x="5654157" y="52866"/>
                </a:lnTo>
                <a:lnTo>
                  <a:pt x="5654157" y="68724"/>
                </a:lnTo>
                <a:lnTo>
                  <a:pt x="5635404" y="68724"/>
                </a:lnTo>
                <a:lnTo>
                  <a:pt x="5635404" y="154883"/>
                </a:lnTo>
                <a:cubicBezTo>
                  <a:pt x="5635404" y="160341"/>
                  <a:pt x="5635670" y="164392"/>
                  <a:pt x="5636203" y="167034"/>
                </a:cubicBezTo>
                <a:cubicBezTo>
                  <a:pt x="5636736" y="169676"/>
                  <a:pt x="5637517" y="171485"/>
                  <a:pt x="5638545" y="172460"/>
                </a:cubicBezTo>
                <a:cubicBezTo>
                  <a:pt x="5639573" y="173435"/>
                  <a:pt x="5641079" y="173923"/>
                  <a:pt x="5643064" y="173923"/>
                </a:cubicBezTo>
                <a:cubicBezTo>
                  <a:pt x="5645137" y="173923"/>
                  <a:pt x="5647321" y="173731"/>
                  <a:pt x="5649616" y="173346"/>
                </a:cubicBezTo>
                <a:cubicBezTo>
                  <a:pt x="5651911" y="172962"/>
                  <a:pt x="5654398" y="172702"/>
                  <a:pt x="5657075" y="172567"/>
                </a:cubicBezTo>
                <a:lnTo>
                  <a:pt x="5659306" y="189659"/>
                </a:lnTo>
                <a:cubicBezTo>
                  <a:pt x="5651813" y="191053"/>
                  <a:pt x="5646105" y="191751"/>
                  <a:pt x="5642181" y="191751"/>
                </a:cubicBezTo>
                <a:cubicBezTo>
                  <a:pt x="5633123" y="191751"/>
                  <a:pt x="5626408" y="189193"/>
                  <a:pt x="5622037" y="184078"/>
                </a:cubicBezTo>
                <a:cubicBezTo>
                  <a:pt x="5617666" y="178963"/>
                  <a:pt x="5615481" y="170708"/>
                  <a:pt x="5615481" y="159313"/>
                </a:cubicBezTo>
                <a:lnTo>
                  <a:pt x="5615481" y="68724"/>
                </a:lnTo>
                <a:lnTo>
                  <a:pt x="5601040" y="68724"/>
                </a:lnTo>
                <a:lnTo>
                  <a:pt x="5601040" y="52866"/>
                </a:lnTo>
                <a:lnTo>
                  <a:pt x="5615481" y="52866"/>
                </a:lnTo>
                <a:lnTo>
                  <a:pt x="5615481" y="21384"/>
                </a:lnTo>
                <a:close/>
                <a:moveTo>
                  <a:pt x="2577879" y="10924"/>
                </a:moveTo>
                <a:lnTo>
                  <a:pt x="2577879" y="52866"/>
                </a:lnTo>
                <a:lnTo>
                  <a:pt x="2596633" y="52866"/>
                </a:lnTo>
                <a:lnTo>
                  <a:pt x="2596633" y="68724"/>
                </a:lnTo>
                <a:lnTo>
                  <a:pt x="2577879" y="68724"/>
                </a:lnTo>
                <a:lnTo>
                  <a:pt x="2577879" y="154883"/>
                </a:lnTo>
                <a:cubicBezTo>
                  <a:pt x="2577879" y="160341"/>
                  <a:pt x="2578146" y="164392"/>
                  <a:pt x="2578679" y="167034"/>
                </a:cubicBezTo>
                <a:cubicBezTo>
                  <a:pt x="2579212" y="169676"/>
                  <a:pt x="2579992" y="171485"/>
                  <a:pt x="2581020" y="172460"/>
                </a:cubicBezTo>
                <a:cubicBezTo>
                  <a:pt x="2582048" y="173435"/>
                  <a:pt x="2583555" y="173923"/>
                  <a:pt x="2585539" y="173923"/>
                </a:cubicBezTo>
                <a:cubicBezTo>
                  <a:pt x="2587612" y="173923"/>
                  <a:pt x="2589797" y="173731"/>
                  <a:pt x="2592092" y="173346"/>
                </a:cubicBezTo>
                <a:cubicBezTo>
                  <a:pt x="2594386" y="172962"/>
                  <a:pt x="2596873" y="172702"/>
                  <a:pt x="2599550" y="172567"/>
                </a:cubicBezTo>
                <a:lnTo>
                  <a:pt x="2601781" y="189659"/>
                </a:lnTo>
                <a:cubicBezTo>
                  <a:pt x="2594289" y="191053"/>
                  <a:pt x="2588580" y="191751"/>
                  <a:pt x="2584656" y="191751"/>
                </a:cubicBezTo>
                <a:cubicBezTo>
                  <a:pt x="2575598" y="191751"/>
                  <a:pt x="2568883" y="189193"/>
                  <a:pt x="2564512" y="184078"/>
                </a:cubicBezTo>
                <a:cubicBezTo>
                  <a:pt x="2560142" y="178963"/>
                  <a:pt x="2557956" y="170708"/>
                  <a:pt x="2557956" y="159313"/>
                </a:cubicBezTo>
                <a:lnTo>
                  <a:pt x="2557956" y="68724"/>
                </a:lnTo>
                <a:lnTo>
                  <a:pt x="2543515" y="68724"/>
                </a:lnTo>
                <a:lnTo>
                  <a:pt x="2543515" y="52866"/>
                </a:lnTo>
                <a:lnTo>
                  <a:pt x="2557956" y="52866"/>
                </a:lnTo>
                <a:lnTo>
                  <a:pt x="2557956" y="21384"/>
                </a:lnTo>
                <a:close/>
                <a:moveTo>
                  <a:pt x="1853979" y="10924"/>
                </a:moveTo>
                <a:lnTo>
                  <a:pt x="1853979" y="52866"/>
                </a:lnTo>
                <a:lnTo>
                  <a:pt x="1872733" y="52866"/>
                </a:lnTo>
                <a:lnTo>
                  <a:pt x="1872733" y="68724"/>
                </a:lnTo>
                <a:lnTo>
                  <a:pt x="1853979" y="68724"/>
                </a:lnTo>
                <a:lnTo>
                  <a:pt x="1853979" y="154883"/>
                </a:lnTo>
                <a:cubicBezTo>
                  <a:pt x="1853979" y="160341"/>
                  <a:pt x="1854246" y="164392"/>
                  <a:pt x="1854779" y="167034"/>
                </a:cubicBezTo>
                <a:cubicBezTo>
                  <a:pt x="1855312" y="169676"/>
                  <a:pt x="1856092" y="171485"/>
                  <a:pt x="1857120" y="172460"/>
                </a:cubicBezTo>
                <a:cubicBezTo>
                  <a:pt x="1858149" y="173435"/>
                  <a:pt x="1859655" y="173923"/>
                  <a:pt x="1861639" y="173923"/>
                </a:cubicBezTo>
                <a:cubicBezTo>
                  <a:pt x="1863713" y="173923"/>
                  <a:pt x="1865897" y="173731"/>
                  <a:pt x="1868192" y="173346"/>
                </a:cubicBezTo>
                <a:cubicBezTo>
                  <a:pt x="1870487" y="172962"/>
                  <a:pt x="1872973" y="172702"/>
                  <a:pt x="1875650" y="172567"/>
                </a:cubicBezTo>
                <a:lnTo>
                  <a:pt x="1877881" y="189659"/>
                </a:lnTo>
                <a:cubicBezTo>
                  <a:pt x="1870389" y="191053"/>
                  <a:pt x="1864680" y="191751"/>
                  <a:pt x="1860756" y="191751"/>
                </a:cubicBezTo>
                <a:cubicBezTo>
                  <a:pt x="1851698" y="191751"/>
                  <a:pt x="1844983" y="189193"/>
                  <a:pt x="1840612" y="184078"/>
                </a:cubicBezTo>
                <a:cubicBezTo>
                  <a:pt x="1836241" y="178963"/>
                  <a:pt x="1834056" y="170708"/>
                  <a:pt x="1834056" y="159313"/>
                </a:cubicBezTo>
                <a:lnTo>
                  <a:pt x="1834056" y="68724"/>
                </a:lnTo>
                <a:lnTo>
                  <a:pt x="1819615" y="68724"/>
                </a:lnTo>
                <a:lnTo>
                  <a:pt x="1819615" y="52866"/>
                </a:lnTo>
                <a:lnTo>
                  <a:pt x="1834056" y="52866"/>
                </a:lnTo>
                <a:lnTo>
                  <a:pt x="1834056" y="21384"/>
                </a:lnTo>
                <a:close/>
                <a:moveTo>
                  <a:pt x="272829" y="10924"/>
                </a:moveTo>
                <a:lnTo>
                  <a:pt x="272829" y="52866"/>
                </a:lnTo>
                <a:lnTo>
                  <a:pt x="291583" y="52866"/>
                </a:lnTo>
                <a:lnTo>
                  <a:pt x="291583" y="68724"/>
                </a:lnTo>
                <a:lnTo>
                  <a:pt x="272829" y="68724"/>
                </a:lnTo>
                <a:lnTo>
                  <a:pt x="272829" y="154883"/>
                </a:lnTo>
                <a:cubicBezTo>
                  <a:pt x="272829" y="160341"/>
                  <a:pt x="273096" y="164392"/>
                  <a:pt x="273629" y="167034"/>
                </a:cubicBezTo>
                <a:cubicBezTo>
                  <a:pt x="274162" y="169676"/>
                  <a:pt x="274942" y="171485"/>
                  <a:pt x="275970" y="172460"/>
                </a:cubicBezTo>
                <a:cubicBezTo>
                  <a:pt x="276999" y="173435"/>
                  <a:pt x="278505" y="173923"/>
                  <a:pt x="280489" y="173923"/>
                </a:cubicBezTo>
                <a:cubicBezTo>
                  <a:pt x="282562" y="173923"/>
                  <a:pt x="284747" y="173731"/>
                  <a:pt x="287042" y="173346"/>
                </a:cubicBezTo>
                <a:cubicBezTo>
                  <a:pt x="289336" y="172962"/>
                  <a:pt x="291823" y="172702"/>
                  <a:pt x="294500" y="172567"/>
                </a:cubicBezTo>
                <a:lnTo>
                  <a:pt x="296731" y="189659"/>
                </a:lnTo>
                <a:cubicBezTo>
                  <a:pt x="289239" y="191053"/>
                  <a:pt x="283530" y="191751"/>
                  <a:pt x="279606" y="191751"/>
                </a:cubicBezTo>
                <a:cubicBezTo>
                  <a:pt x="270548" y="191751"/>
                  <a:pt x="263833" y="189193"/>
                  <a:pt x="259462" y="184078"/>
                </a:cubicBezTo>
                <a:cubicBezTo>
                  <a:pt x="255091" y="178963"/>
                  <a:pt x="252906" y="170708"/>
                  <a:pt x="252906" y="159313"/>
                </a:cubicBezTo>
                <a:lnTo>
                  <a:pt x="252906" y="68724"/>
                </a:lnTo>
                <a:lnTo>
                  <a:pt x="238465" y="68724"/>
                </a:lnTo>
                <a:lnTo>
                  <a:pt x="238465" y="52866"/>
                </a:lnTo>
                <a:lnTo>
                  <a:pt x="252906" y="52866"/>
                </a:lnTo>
                <a:lnTo>
                  <a:pt x="252906" y="21384"/>
                </a:lnTo>
                <a:close/>
                <a:moveTo>
                  <a:pt x="5569990" y="3139"/>
                </a:moveTo>
                <a:lnTo>
                  <a:pt x="5589913" y="3139"/>
                </a:lnTo>
                <a:lnTo>
                  <a:pt x="5589913" y="188611"/>
                </a:lnTo>
                <a:lnTo>
                  <a:pt x="5569990" y="188611"/>
                </a:lnTo>
                <a:close/>
                <a:moveTo>
                  <a:pt x="4827041" y="3139"/>
                </a:moveTo>
                <a:lnTo>
                  <a:pt x="4846964" y="3139"/>
                </a:lnTo>
                <a:lnTo>
                  <a:pt x="4846964" y="67962"/>
                </a:lnTo>
                <a:cubicBezTo>
                  <a:pt x="4851491" y="55889"/>
                  <a:pt x="4860790" y="49852"/>
                  <a:pt x="4874861" y="49852"/>
                </a:cubicBezTo>
                <a:cubicBezTo>
                  <a:pt x="4888895" y="49852"/>
                  <a:pt x="4899368" y="55638"/>
                  <a:pt x="4906280" y="67211"/>
                </a:cubicBezTo>
                <a:cubicBezTo>
                  <a:pt x="4913193" y="78783"/>
                  <a:pt x="4916650" y="95805"/>
                  <a:pt x="4916650" y="118276"/>
                </a:cubicBezTo>
                <a:cubicBezTo>
                  <a:pt x="4916650" y="142547"/>
                  <a:pt x="4913378" y="160861"/>
                  <a:pt x="4906836" y="173217"/>
                </a:cubicBezTo>
                <a:cubicBezTo>
                  <a:pt x="4900294" y="185573"/>
                  <a:pt x="4889430" y="191751"/>
                  <a:pt x="4874245" y="191751"/>
                </a:cubicBezTo>
                <a:cubicBezTo>
                  <a:pt x="4859851" y="191751"/>
                  <a:pt x="4850757" y="185796"/>
                  <a:pt x="4846964" y="173886"/>
                </a:cubicBezTo>
                <a:lnTo>
                  <a:pt x="4846964" y="188611"/>
                </a:lnTo>
                <a:lnTo>
                  <a:pt x="4827041" y="188611"/>
                </a:lnTo>
                <a:close/>
                <a:moveTo>
                  <a:pt x="4617491" y="3139"/>
                </a:moveTo>
                <a:lnTo>
                  <a:pt x="4637414" y="3139"/>
                </a:lnTo>
                <a:lnTo>
                  <a:pt x="4637414" y="107518"/>
                </a:lnTo>
                <a:lnTo>
                  <a:pt x="4677058" y="52866"/>
                </a:lnTo>
                <a:lnTo>
                  <a:pt x="4697797" y="52866"/>
                </a:lnTo>
                <a:lnTo>
                  <a:pt x="4658985" y="102160"/>
                </a:lnTo>
                <a:lnTo>
                  <a:pt x="4701123" y="188611"/>
                </a:lnTo>
                <a:lnTo>
                  <a:pt x="4680505" y="188611"/>
                </a:lnTo>
                <a:lnTo>
                  <a:pt x="4646080" y="115992"/>
                </a:lnTo>
                <a:lnTo>
                  <a:pt x="4637414" y="128740"/>
                </a:lnTo>
                <a:lnTo>
                  <a:pt x="4637414" y="188611"/>
                </a:lnTo>
                <a:lnTo>
                  <a:pt x="4617491" y="188611"/>
                </a:lnTo>
                <a:close/>
                <a:moveTo>
                  <a:pt x="4194251" y="3139"/>
                </a:moveTo>
                <a:lnTo>
                  <a:pt x="4214174" y="3139"/>
                </a:lnTo>
                <a:lnTo>
                  <a:pt x="4214174" y="188611"/>
                </a:lnTo>
                <a:lnTo>
                  <a:pt x="4194251" y="188611"/>
                </a:lnTo>
                <a:lnTo>
                  <a:pt x="4194251" y="173886"/>
                </a:lnTo>
                <a:cubicBezTo>
                  <a:pt x="4190760" y="185796"/>
                  <a:pt x="4181623" y="191751"/>
                  <a:pt x="4166841" y="191751"/>
                </a:cubicBezTo>
                <a:cubicBezTo>
                  <a:pt x="4152555" y="191751"/>
                  <a:pt x="4141937" y="185853"/>
                  <a:pt x="4134986" y="174058"/>
                </a:cubicBezTo>
                <a:cubicBezTo>
                  <a:pt x="4128034" y="162264"/>
                  <a:pt x="4124558" y="144286"/>
                  <a:pt x="4124558" y="120125"/>
                </a:cubicBezTo>
                <a:cubicBezTo>
                  <a:pt x="4124558" y="97012"/>
                  <a:pt x="4128108" y="79522"/>
                  <a:pt x="4135208" y="67654"/>
                </a:cubicBezTo>
                <a:cubicBezTo>
                  <a:pt x="4142307" y="55786"/>
                  <a:pt x="4152605" y="49852"/>
                  <a:pt x="4166103" y="49852"/>
                </a:cubicBezTo>
                <a:cubicBezTo>
                  <a:pt x="4173683" y="49852"/>
                  <a:pt x="4179994" y="51444"/>
                  <a:pt x="4185032" y="54629"/>
                </a:cubicBezTo>
                <a:cubicBezTo>
                  <a:pt x="4190070" y="57813"/>
                  <a:pt x="4193143" y="62258"/>
                  <a:pt x="4194251" y="67962"/>
                </a:cubicBezTo>
                <a:close/>
                <a:moveTo>
                  <a:pt x="4084091" y="3139"/>
                </a:moveTo>
                <a:lnTo>
                  <a:pt x="4103890" y="3139"/>
                </a:lnTo>
                <a:lnTo>
                  <a:pt x="4103890" y="30639"/>
                </a:lnTo>
                <a:lnTo>
                  <a:pt x="4084091" y="30639"/>
                </a:lnTo>
                <a:close/>
                <a:moveTo>
                  <a:pt x="3934165" y="3139"/>
                </a:moveTo>
                <a:lnTo>
                  <a:pt x="3955905" y="3139"/>
                </a:lnTo>
                <a:lnTo>
                  <a:pt x="3998260" y="157896"/>
                </a:lnTo>
                <a:lnTo>
                  <a:pt x="4042084" y="3139"/>
                </a:lnTo>
                <a:lnTo>
                  <a:pt x="4062878" y="3139"/>
                </a:lnTo>
                <a:lnTo>
                  <a:pt x="4008695" y="188611"/>
                </a:lnTo>
                <a:lnTo>
                  <a:pt x="3987683" y="188611"/>
                </a:lnTo>
                <a:close/>
                <a:moveTo>
                  <a:pt x="3565601" y="3139"/>
                </a:moveTo>
                <a:lnTo>
                  <a:pt x="3585525" y="3139"/>
                </a:lnTo>
                <a:lnTo>
                  <a:pt x="3585525" y="188611"/>
                </a:lnTo>
                <a:lnTo>
                  <a:pt x="3565601" y="188611"/>
                </a:lnTo>
                <a:lnTo>
                  <a:pt x="3565601" y="173886"/>
                </a:lnTo>
                <a:cubicBezTo>
                  <a:pt x="3562110" y="185796"/>
                  <a:pt x="3552973" y="191751"/>
                  <a:pt x="3538191" y="191751"/>
                </a:cubicBezTo>
                <a:cubicBezTo>
                  <a:pt x="3523906" y="191751"/>
                  <a:pt x="3513287" y="185853"/>
                  <a:pt x="3506336" y="174058"/>
                </a:cubicBezTo>
                <a:cubicBezTo>
                  <a:pt x="3499384" y="162264"/>
                  <a:pt x="3495909" y="144286"/>
                  <a:pt x="3495909" y="120125"/>
                </a:cubicBezTo>
                <a:cubicBezTo>
                  <a:pt x="3495909" y="97012"/>
                  <a:pt x="3499458" y="79522"/>
                  <a:pt x="3506557" y="67654"/>
                </a:cubicBezTo>
                <a:cubicBezTo>
                  <a:pt x="3513657" y="55786"/>
                  <a:pt x="3523955" y="49852"/>
                  <a:pt x="3537453" y="49852"/>
                </a:cubicBezTo>
                <a:cubicBezTo>
                  <a:pt x="3545033" y="49852"/>
                  <a:pt x="3551343" y="51444"/>
                  <a:pt x="3556382" y="54629"/>
                </a:cubicBezTo>
                <a:cubicBezTo>
                  <a:pt x="3561420" y="57813"/>
                  <a:pt x="3564493" y="62258"/>
                  <a:pt x="3565601" y="67962"/>
                </a:cubicBezTo>
                <a:close/>
                <a:moveTo>
                  <a:pt x="3445916" y="3139"/>
                </a:moveTo>
                <a:lnTo>
                  <a:pt x="3465715" y="3139"/>
                </a:lnTo>
                <a:lnTo>
                  <a:pt x="3465715" y="30639"/>
                </a:lnTo>
                <a:lnTo>
                  <a:pt x="3445916" y="30639"/>
                </a:lnTo>
                <a:close/>
                <a:moveTo>
                  <a:pt x="2664866" y="3139"/>
                </a:moveTo>
                <a:lnTo>
                  <a:pt x="2684789" y="3139"/>
                </a:lnTo>
                <a:lnTo>
                  <a:pt x="2684789" y="67962"/>
                </a:lnTo>
                <a:cubicBezTo>
                  <a:pt x="2689316" y="55889"/>
                  <a:pt x="2698615" y="49852"/>
                  <a:pt x="2712686" y="49852"/>
                </a:cubicBezTo>
                <a:cubicBezTo>
                  <a:pt x="2726720" y="49852"/>
                  <a:pt x="2737193" y="55638"/>
                  <a:pt x="2744106" y="67211"/>
                </a:cubicBezTo>
                <a:cubicBezTo>
                  <a:pt x="2751018" y="78783"/>
                  <a:pt x="2754474" y="95805"/>
                  <a:pt x="2754474" y="118276"/>
                </a:cubicBezTo>
                <a:cubicBezTo>
                  <a:pt x="2754474" y="142547"/>
                  <a:pt x="2751203" y="160861"/>
                  <a:pt x="2744661" y="173217"/>
                </a:cubicBezTo>
                <a:cubicBezTo>
                  <a:pt x="2738119" y="185573"/>
                  <a:pt x="2727255" y="191751"/>
                  <a:pt x="2712069" y="191751"/>
                </a:cubicBezTo>
                <a:cubicBezTo>
                  <a:pt x="2697676" y="191751"/>
                  <a:pt x="2688582" y="185796"/>
                  <a:pt x="2684789" y="173886"/>
                </a:cubicBezTo>
                <a:lnTo>
                  <a:pt x="2684789" y="188611"/>
                </a:lnTo>
                <a:lnTo>
                  <a:pt x="2664866" y="188611"/>
                </a:lnTo>
                <a:close/>
                <a:moveTo>
                  <a:pt x="2398166" y="3139"/>
                </a:moveTo>
                <a:lnTo>
                  <a:pt x="2417965" y="3139"/>
                </a:lnTo>
                <a:lnTo>
                  <a:pt x="2417965" y="30639"/>
                </a:lnTo>
                <a:lnTo>
                  <a:pt x="2398166" y="30639"/>
                </a:lnTo>
                <a:close/>
                <a:moveTo>
                  <a:pt x="2241627" y="3139"/>
                </a:moveTo>
                <a:lnTo>
                  <a:pt x="2261550" y="3139"/>
                </a:lnTo>
                <a:lnTo>
                  <a:pt x="2261550" y="188611"/>
                </a:lnTo>
                <a:lnTo>
                  <a:pt x="2241627" y="188611"/>
                </a:lnTo>
                <a:lnTo>
                  <a:pt x="2241627" y="173886"/>
                </a:lnTo>
                <a:cubicBezTo>
                  <a:pt x="2238135" y="185796"/>
                  <a:pt x="2228999" y="191751"/>
                  <a:pt x="2214216" y="191751"/>
                </a:cubicBezTo>
                <a:cubicBezTo>
                  <a:pt x="2199931" y="191751"/>
                  <a:pt x="2189313" y="185853"/>
                  <a:pt x="2182361" y="174058"/>
                </a:cubicBezTo>
                <a:cubicBezTo>
                  <a:pt x="2175409" y="162264"/>
                  <a:pt x="2171933" y="144286"/>
                  <a:pt x="2171933" y="120125"/>
                </a:cubicBezTo>
                <a:cubicBezTo>
                  <a:pt x="2171933" y="97012"/>
                  <a:pt x="2175483" y="79522"/>
                  <a:pt x="2182583" y="67654"/>
                </a:cubicBezTo>
                <a:cubicBezTo>
                  <a:pt x="2189682" y="55786"/>
                  <a:pt x="2199981" y="49852"/>
                  <a:pt x="2213478" y="49852"/>
                </a:cubicBezTo>
                <a:cubicBezTo>
                  <a:pt x="2221059" y="49852"/>
                  <a:pt x="2227368" y="51444"/>
                  <a:pt x="2232407" y="54629"/>
                </a:cubicBezTo>
                <a:cubicBezTo>
                  <a:pt x="2237446" y="57813"/>
                  <a:pt x="2240519" y="62258"/>
                  <a:pt x="2241627" y="67962"/>
                </a:cubicBezTo>
                <a:close/>
                <a:moveTo>
                  <a:pt x="2000251" y="3139"/>
                </a:moveTo>
                <a:lnTo>
                  <a:pt x="2021897" y="3139"/>
                </a:lnTo>
                <a:lnTo>
                  <a:pt x="2021897" y="188611"/>
                </a:lnTo>
                <a:lnTo>
                  <a:pt x="2000251" y="188611"/>
                </a:lnTo>
                <a:close/>
                <a:moveTo>
                  <a:pt x="1674266" y="3139"/>
                </a:moveTo>
                <a:lnTo>
                  <a:pt x="1694065" y="3139"/>
                </a:lnTo>
                <a:lnTo>
                  <a:pt x="1694065" y="30639"/>
                </a:lnTo>
                <a:lnTo>
                  <a:pt x="1674266" y="30639"/>
                </a:lnTo>
                <a:close/>
                <a:moveTo>
                  <a:pt x="1517727" y="3139"/>
                </a:moveTo>
                <a:lnTo>
                  <a:pt x="1537650" y="3139"/>
                </a:lnTo>
                <a:lnTo>
                  <a:pt x="1537650" y="188611"/>
                </a:lnTo>
                <a:lnTo>
                  <a:pt x="1517727" y="188611"/>
                </a:lnTo>
                <a:lnTo>
                  <a:pt x="1517727" y="173886"/>
                </a:lnTo>
                <a:cubicBezTo>
                  <a:pt x="1514235" y="185796"/>
                  <a:pt x="1505099" y="191751"/>
                  <a:pt x="1490316" y="191751"/>
                </a:cubicBezTo>
                <a:cubicBezTo>
                  <a:pt x="1476031" y="191751"/>
                  <a:pt x="1465412" y="185853"/>
                  <a:pt x="1458461" y="174058"/>
                </a:cubicBezTo>
                <a:cubicBezTo>
                  <a:pt x="1451509" y="162264"/>
                  <a:pt x="1448033" y="144286"/>
                  <a:pt x="1448033" y="120125"/>
                </a:cubicBezTo>
                <a:cubicBezTo>
                  <a:pt x="1448033" y="97012"/>
                  <a:pt x="1451583" y="79522"/>
                  <a:pt x="1458682" y="67654"/>
                </a:cubicBezTo>
                <a:cubicBezTo>
                  <a:pt x="1465782" y="55786"/>
                  <a:pt x="1476081" y="49852"/>
                  <a:pt x="1489579" y="49852"/>
                </a:cubicBezTo>
                <a:cubicBezTo>
                  <a:pt x="1497159" y="49852"/>
                  <a:pt x="1503468" y="51444"/>
                  <a:pt x="1508507" y="54629"/>
                </a:cubicBezTo>
                <a:cubicBezTo>
                  <a:pt x="1513545" y="57813"/>
                  <a:pt x="1516619" y="62258"/>
                  <a:pt x="1517727" y="67962"/>
                </a:cubicBezTo>
                <a:close/>
                <a:moveTo>
                  <a:pt x="1274216" y="3139"/>
                </a:moveTo>
                <a:lnTo>
                  <a:pt x="1294016" y="3139"/>
                </a:lnTo>
                <a:lnTo>
                  <a:pt x="1294016" y="30639"/>
                </a:lnTo>
                <a:lnTo>
                  <a:pt x="1274216" y="30639"/>
                </a:lnTo>
                <a:close/>
                <a:moveTo>
                  <a:pt x="831927" y="3139"/>
                </a:moveTo>
                <a:lnTo>
                  <a:pt x="851850" y="3139"/>
                </a:lnTo>
                <a:lnTo>
                  <a:pt x="851850" y="188611"/>
                </a:lnTo>
                <a:lnTo>
                  <a:pt x="831927" y="188611"/>
                </a:lnTo>
                <a:lnTo>
                  <a:pt x="831927" y="173886"/>
                </a:lnTo>
                <a:cubicBezTo>
                  <a:pt x="828435" y="185796"/>
                  <a:pt x="819299" y="191751"/>
                  <a:pt x="804516" y="191751"/>
                </a:cubicBezTo>
                <a:cubicBezTo>
                  <a:pt x="790231" y="191751"/>
                  <a:pt x="779612" y="185853"/>
                  <a:pt x="772661" y="174058"/>
                </a:cubicBezTo>
                <a:cubicBezTo>
                  <a:pt x="765709" y="162264"/>
                  <a:pt x="762233" y="144286"/>
                  <a:pt x="762233" y="120125"/>
                </a:cubicBezTo>
                <a:cubicBezTo>
                  <a:pt x="762233" y="97012"/>
                  <a:pt x="765783" y="79522"/>
                  <a:pt x="772882" y="67654"/>
                </a:cubicBezTo>
                <a:cubicBezTo>
                  <a:pt x="779982" y="55786"/>
                  <a:pt x="790281" y="49852"/>
                  <a:pt x="803778" y="49852"/>
                </a:cubicBezTo>
                <a:cubicBezTo>
                  <a:pt x="811359" y="49852"/>
                  <a:pt x="817668" y="51444"/>
                  <a:pt x="822707" y="54629"/>
                </a:cubicBezTo>
                <a:cubicBezTo>
                  <a:pt x="827745" y="57813"/>
                  <a:pt x="830819" y="62258"/>
                  <a:pt x="831927" y="67962"/>
                </a:cubicBezTo>
                <a:close/>
                <a:moveTo>
                  <a:pt x="0" y="3139"/>
                </a:moveTo>
                <a:lnTo>
                  <a:pt x="39091" y="3139"/>
                </a:lnTo>
                <a:cubicBezTo>
                  <a:pt x="57433" y="3139"/>
                  <a:pt x="71992" y="6370"/>
                  <a:pt x="82769" y="12833"/>
                </a:cubicBezTo>
                <a:cubicBezTo>
                  <a:pt x="93547" y="19295"/>
                  <a:pt x="101163" y="28865"/>
                  <a:pt x="105618" y="41544"/>
                </a:cubicBezTo>
                <a:cubicBezTo>
                  <a:pt x="110073" y="54222"/>
                  <a:pt x="112301" y="70486"/>
                  <a:pt x="112301" y="90336"/>
                </a:cubicBezTo>
                <a:cubicBezTo>
                  <a:pt x="112301" y="113579"/>
                  <a:pt x="110269" y="132267"/>
                  <a:pt x="106204" y="146399"/>
                </a:cubicBezTo>
                <a:cubicBezTo>
                  <a:pt x="102140" y="160531"/>
                  <a:pt x="94927" y="171100"/>
                  <a:pt x="84564" y="178104"/>
                </a:cubicBezTo>
                <a:cubicBezTo>
                  <a:pt x="74201" y="185109"/>
                  <a:pt x="59741" y="188611"/>
                  <a:pt x="41185" y="188611"/>
                </a:cubicBezTo>
                <a:lnTo>
                  <a:pt x="0" y="188611"/>
                </a:lnTo>
                <a:close/>
                <a:moveTo>
                  <a:pt x="492831" y="0"/>
                </a:moveTo>
                <a:cubicBezTo>
                  <a:pt x="496096" y="0"/>
                  <a:pt x="499101" y="171"/>
                  <a:pt x="501847" y="515"/>
                </a:cubicBezTo>
                <a:cubicBezTo>
                  <a:pt x="504593" y="858"/>
                  <a:pt x="508333" y="1677"/>
                  <a:pt x="513068" y="2972"/>
                </a:cubicBezTo>
                <a:lnTo>
                  <a:pt x="509475" y="19673"/>
                </a:lnTo>
                <a:cubicBezTo>
                  <a:pt x="502720" y="18688"/>
                  <a:pt x="497952" y="18196"/>
                  <a:pt x="495174" y="18196"/>
                </a:cubicBezTo>
                <a:cubicBezTo>
                  <a:pt x="491742" y="18196"/>
                  <a:pt x="489169" y="19350"/>
                  <a:pt x="487458" y="21658"/>
                </a:cubicBezTo>
                <a:cubicBezTo>
                  <a:pt x="485746" y="23966"/>
                  <a:pt x="484891" y="27892"/>
                  <a:pt x="484891" y="33435"/>
                </a:cubicBezTo>
                <a:lnTo>
                  <a:pt x="484891" y="52866"/>
                </a:lnTo>
                <a:lnTo>
                  <a:pt x="505804" y="52866"/>
                </a:lnTo>
                <a:lnTo>
                  <a:pt x="505804" y="68724"/>
                </a:lnTo>
                <a:lnTo>
                  <a:pt x="484891" y="68724"/>
                </a:lnTo>
                <a:lnTo>
                  <a:pt x="484891" y="188611"/>
                </a:lnTo>
                <a:lnTo>
                  <a:pt x="464967" y="188611"/>
                </a:lnTo>
                <a:lnTo>
                  <a:pt x="464967" y="68724"/>
                </a:lnTo>
                <a:lnTo>
                  <a:pt x="448769" y="68724"/>
                </a:lnTo>
                <a:lnTo>
                  <a:pt x="448769" y="52866"/>
                </a:lnTo>
                <a:lnTo>
                  <a:pt x="464967" y="52866"/>
                </a:lnTo>
                <a:lnTo>
                  <a:pt x="464967" y="30484"/>
                </a:lnTo>
                <a:cubicBezTo>
                  <a:pt x="464967" y="20877"/>
                  <a:pt x="467325" y="13394"/>
                  <a:pt x="472041" y="8036"/>
                </a:cubicBezTo>
                <a:cubicBezTo>
                  <a:pt x="476756" y="2678"/>
                  <a:pt x="483686" y="0"/>
                  <a:pt x="492831" y="0"/>
                </a:cubicBezTo>
                <a:close/>
              </a:path>
            </a:pathLst>
          </a:custGeom>
        </p:spPr>
      </p:pic>
    </p:spTree>
    <p:extLst>
      <p:ext uri="{BB962C8B-B14F-4D97-AF65-F5344CB8AC3E}">
        <p14:creationId xmlns:p14="http://schemas.microsoft.com/office/powerpoint/2010/main" val="153529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4. Har I beboere i jeres boligområde med tilknytning til kriminelle grupper eller bander?</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81328"/>
            <a:ext cx="6912421" cy="369332"/>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boligorganisationerne har beboere med tilknytning til kriminelle grupper og bander. Af figuren fremgår det, at 94,7 % af boligorganisationerne, har beboere med tilknytning. (n=19)</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7</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p:cNvGraphicFramePr/>
          <p:nvPr/>
        </p:nvGraphicFramePr>
        <p:xfrm>
          <a:off x="2411760" y="548680"/>
          <a:ext cx="5760640" cy="576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5. Er der i jeres boligområde familier, hvor mindst to personer har tilknytning til kriminelle grupper eller bander?</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81328"/>
            <a:ext cx="6912421" cy="369332"/>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boligorganisationerne, har familier, hvor mindst to personer har tilknytning til kriminelle grupper eller bander. Af figuren fremgår det, at 52,6 % af boligorganisationerne, har sådanne problemer. (n=19)</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8</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p:cNvGraphicFramePr/>
          <p:nvPr/>
        </p:nvGraphicFramePr>
        <p:xfrm>
          <a:off x="2411760" y="548680"/>
          <a:ext cx="5760640" cy="576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6. Oplever I </a:t>
            </a:r>
            <a:r>
              <a:rPr lang="da-DK" sz="1400" dirty="0" err="1">
                <a:solidFill>
                  <a:schemeClr val="bg1"/>
                </a:solidFill>
                <a:latin typeface="Tahoma" pitchFamily="34" charset="0"/>
                <a:ea typeface="Tahoma" pitchFamily="34" charset="0"/>
                <a:cs typeface="Tahoma" pitchFamily="34" charset="0"/>
              </a:rPr>
              <a:t>i</a:t>
            </a:r>
            <a:r>
              <a:rPr lang="da-DK" sz="1400" dirty="0">
                <a:solidFill>
                  <a:schemeClr val="bg1"/>
                </a:solidFill>
                <a:latin typeface="Tahoma" pitchFamily="34" charset="0"/>
                <a:ea typeface="Tahoma" pitchFamily="34" charset="0"/>
                <a:cs typeface="Tahoma" pitchFamily="34" charset="0"/>
              </a:rPr>
              <a:t> jeres boligområde familier, hvor ældre medlemmer introducerer yngre til bandekriminalitet?</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81328"/>
            <a:ext cx="6912421" cy="369332"/>
          </a:xfrm>
          <a:prstGeom prst="rect">
            <a:avLst/>
          </a:prstGeom>
          <a:noFill/>
          <a:ln>
            <a:noFill/>
            <a:prstDash val="dash"/>
          </a:ln>
        </p:spPr>
        <p:txBody>
          <a:bodyPr wrap="square" rtlCol="0">
            <a:spAutoFit/>
          </a:bodyPr>
          <a:lstStyle/>
          <a:p>
            <a:r>
              <a:rPr lang="da-DK" sz="900" b="1" dirty="0">
                <a:solidFill>
                  <a:schemeClr val="tx1">
                    <a:lumMod val="65000"/>
                    <a:lumOff val="35000"/>
                  </a:schemeClr>
                </a:solidFill>
                <a:latin typeface="Tahoma" pitchFamily="34" charset="0"/>
                <a:ea typeface="Tahoma" pitchFamily="34" charset="0"/>
                <a:cs typeface="Tahoma" pitchFamily="34" charset="0"/>
              </a:rPr>
              <a:t>Læsevejledning: </a:t>
            </a:r>
            <a:r>
              <a:rPr lang="da-DK" sz="900" dirty="0">
                <a:solidFill>
                  <a:schemeClr val="tx1">
                    <a:lumMod val="65000"/>
                    <a:lumOff val="35000"/>
                  </a:schemeClr>
                </a:solidFill>
                <a:latin typeface="Tahoma" pitchFamily="34" charset="0"/>
                <a:ea typeface="Tahoma" pitchFamily="34" charset="0"/>
                <a:cs typeface="Tahoma" pitchFamily="34" charset="0"/>
              </a:rPr>
              <a:t>Figuren viser om boligorganisationerne oplever, at familier, hvor ældre medlemmer introducerer yngre til bandekriminalitet. Af figuren fremgår det, at 63,2 % af boligorganisationerne oplever dette introduktions problem. (n=19)</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9</a:t>
            </a:fld>
            <a:r>
              <a:rPr lang="da-DK" sz="80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p:cNvGraphicFramePr/>
          <p:nvPr/>
        </p:nvGraphicFramePr>
        <p:xfrm>
          <a:off x="2411760" y="548680"/>
          <a:ext cx="5760640" cy="576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992491"/>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AD7D7C099E9EC46BE62FE5EA25EF693" ma:contentTypeVersion="16" ma:contentTypeDescription="Opret et nyt dokument." ma:contentTypeScope="" ma:versionID="745c970c6bd0addcc4236bf1470bb6fc">
  <xsd:schema xmlns:xsd="http://www.w3.org/2001/XMLSchema" xmlns:xs="http://www.w3.org/2001/XMLSchema" xmlns:p="http://schemas.microsoft.com/office/2006/metadata/properties" xmlns:ns2="09288e77-0e85-45cd-a3a4-9c3c3089d1a5" xmlns:ns3="16b4bb08-b494-46db-aa47-21f45e5b4588" targetNamespace="http://schemas.microsoft.com/office/2006/metadata/properties" ma:root="true" ma:fieldsID="cab21ee115b174af84be89fdbb781172" ns2:_="" ns3:_="">
    <xsd:import namespace="09288e77-0e85-45cd-a3a4-9c3c3089d1a5"/>
    <xsd:import namespace="16b4bb08-b494-46db-aa47-21f45e5b45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88e77-0e85-45cd-a3a4-9c3c3089d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9e871484-0176-4051-904e-ed045ab765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b4bb08-b494-46db-aa47-21f45e5b458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a5b95bc-1afe-48e3-a307-833c987928bc}" ma:internalName="TaxCatchAll" ma:showField="CatchAllData" ma:web="16b4bb08-b494-46db-aa47-21f45e5b4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6b4bb08-b494-46db-aa47-21f45e5b4588" xsi:nil="true"/>
    <lcf76f155ced4ddcb4097134ff3c332f xmlns="09288e77-0e85-45cd-a3a4-9c3c3089d1a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7C82BA-7A33-440E-9FE0-C11C31988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88e77-0e85-45cd-a3a4-9c3c3089d1a5"/>
    <ds:schemaRef ds:uri="16b4bb08-b494-46db-aa47-21f45e5b45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5044DF-2FF4-4F43-B326-C4347E8C666F}">
  <ds:schemaRefs>
    <ds:schemaRef ds:uri="http://schemas.microsoft.com/office/2006/metadata/properties"/>
    <ds:schemaRef ds:uri="http://schemas.microsoft.com/office/infopath/2007/PartnerControls"/>
    <ds:schemaRef ds:uri="16b4bb08-b494-46db-aa47-21f45e5b4588"/>
    <ds:schemaRef ds:uri="09288e77-0e85-45cd-a3a4-9c3c3089d1a5"/>
  </ds:schemaRefs>
</ds:datastoreItem>
</file>

<file path=customXml/itemProps3.xml><?xml version="1.0" encoding="utf-8"?>
<ds:datastoreItem xmlns:ds="http://schemas.openxmlformats.org/officeDocument/2006/customXml" ds:itemID="{A4E8EA59-9AAE-449E-8873-C32723A1AE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6485</TotalTime>
  <Words>5715</Words>
  <Application>Microsoft Office PowerPoint</Application>
  <PresentationFormat>Skærmshow (4:3)</PresentationFormat>
  <Paragraphs>468</Paragraphs>
  <Slides>61</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61</vt:i4>
      </vt:variant>
    </vt:vector>
  </HeadingPairs>
  <TitlesOfParts>
    <vt:vector size="68" baseType="lpstr">
      <vt:lpstr>Aptos Narrow</vt:lpstr>
      <vt:lpstr>Arial</vt:lpstr>
      <vt:lpstr>Arial Nova Cond Light</vt:lpstr>
      <vt:lpstr>Bahnschrift Light Condensed</vt:lpstr>
      <vt:lpstr>Calibri</vt:lpstr>
      <vt:lpstr>Tahoma</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Claus Bo Hansen</dc:creator>
  <cp:lastModifiedBy>Kristine Vasiljeva</cp:lastModifiedBy>
  <cp:revision>292</cp:revision>
  <dcterms:created xsi:type="dcterms:W3CDTF">2014-11-11T13:05:57Z</dcterms:created>
  <dcterms:modified xsi:type="dcterms:W3CDTF">2025-04-09T11:36:42Z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0x010100CAD7D7C099E9EC46BE62FE5EA25EF693</vt:lpwstr>
  </property>
  <property fmtid="{D5CDD505-2E9C-101B-9397-08002B2CF9AE}" pid="3" name="Order">
    <vt:r8>9720200</vt:r8>
  </property>
</Properties>
</file>