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7" r:id="rId5"/>
    <p:sldId id="284" r:id="rId6"/>
    <p:sldId id="286" r:id="rId7"/>
    <p:sldId id="288" r:id="rId8"/>
    <p:sldId id="287" r:id="rId9"/>
    <p:sldId id="291" r:id="rId10"/>
    <p:sldId id="290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æsentation" id="{60E07912-C9FE-4557-A2C9-58FA2241C201}">
          <p14:sldIdLst>
            <p14:sldId id="257"/>
            <p14:sldId id="284"/>
            <p14:sldId id="286"/>
            <p14:sldId id="288"/>
            <p14:sldId id="287"/>
            <p14:sldId id="291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3E5"/>
    <a:srgbClr val="B9A9A9"/>
    <a:srgbClr val="FFDEDE"/>
    <a:srgbClr val="00004B"/>
    <a:srgbClr val="FFE4FA"/>
    <a:srgbClr val="FFF2FC"/>
    <a:srgbClr val="CCE9E5"/>
    <a:srgbClr val="FFEFC5"/>
    <a:srgbClr val="99D3CB"/>
    <a:srgbClr val="66B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58132" autoAdjust="0"/>
  </p:normalViewPr>
  <p:slideViewPr>
    <p:cSldViewPr snapToGrid="0">
      <p:cViewPr varScale="1">
        <p:scale>
          <a:sx n="52" d="100"/>
          <a:sy n="52" d="100"/>
        </p:scale>
        <p:origin x="2790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v Jørgensen" userId="9fe98f4c-d9a9-497e-8978-7a26afa78c84" providerId="ADAL" clId="{75BDFFF5-FF06-43D2-8E10-2C7A5802AFFC}"/>
    <pc:docChg chg="modSld">
      <pc:chgData name="Liv Jørgensen" userId="9fe98f4c-d9a9-497e-8978-7a26afa78c84" providerId="ADAL" clId="{75BDFFF5-FF06-43D2-8E10-2C7A5802AFFC}" dt="2026-04-15T09:51:17.581" v="2" actId="14826"/>
      <pc:docMkLst>
        <pc:docMk/>
      </pc:docMkLst>
      <pc:sldChg chg="modSp mod">
        <pc:chgData name="Liv Jørgensen" userId="9fe98f4c-d9a9-497e-8978-7a26afa78c84" providerId="ADAL" clId="{75BDFFF5-FF06-43D2-8E10-2C7A5802AFFC}" dt="2026-04-15T09:51:17.581" v="2" actId="14826"/>
        <pc:sldMkLst>
          <pc:docMk/>
          <pc:sldMk cId="2534743493" sldId="291"/>
        </pc:sldMkLst>
        <pc:picChg chg="mod">
          <ac:chgData name="Liv Jørgensen" userId="9fe98f4c-d9a9-497e-8978-7a26afa78c84" providerId="ADAL" clId="{75BDFFF5-FF06-43D2-8E10-2C7A5802AFFC}" dt="2026-04-15T09:51:17.581" v="2" actId="14826"/>
          <ac:picMkLst>
            <pc:docMk/>
            <pc:sldMk cId="2534743493" sldId="291"/>
            <ac:picMk id="7" creationId="{4894A1DE-6C3F-B3F8-9BC0-46065A7F2BB2}"/>
          </ac:picMkLst>
        </pc:picChg>
        <pc:picChg chg="mod">
          <ac:chgData name="Liv Jørgensen" userId="9fe98f4c-d9a9-497e-8978-7a26afa78c84" providerId="ADAL" clId="{75BDFFF5-FF06-43D2-8E10-2C7A5802AFFC}" dt="2026-04-15T09:50:51.805" v="1" actId="14826"/>
          <ac:picMkLst>
            <pc:docMk/>
            <pc:sldMk cId="2534743493" sldId="291"/>
            <ac:picMk id="8" creationId="{41A8C417-59E6-0C78-ADDD-8AD64232B96C}"/>
          </ac:picMkLst>
        </pc:picChg>
        <pc:picChg chg="mod">
          <ac:chgData name="Liv Jørgensen" userId="9fe98f4c-d9a9-497e-8978-7a26afa78c84" providerId="ADAL" clId="{75BDFFF5-FF06-43D2-8E10-2C7A5802AFFC}" dt="2026-04-15T09:50:28.017" v="0" actId="14826"/>
          <ac:picMkLst>
            <pc:docMk/>
            <pc:sldMk cId="2534743493" sldId="291"/>
            <ac:picMk id="9" creationId="{8538DAF4-B7AE-A103-32C1-67EBE60437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A0FFB-A985-4D4E-959F-2FFDEE32B49C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4ECC7-AB40-4888-8804-0EFF9295961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04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Talelinjer:</a:t>
            </a:r>
          </a:p>
          <a:p>
            <a:r>
              <a:rPr lang="da-DK" dirty="0"/>
              <a:t>I december 2025 vedtog </a:t>
            </a:r>
            <a:r>
              <a:rPr lang="da-DK" dirty="0" err="1"/>
              <a:t>BL’s</a:t>
            </a:r>
            <a:r>
              <a:rPr lang="da-DK" dirty="0"/>
              <a:t> repræsentantskab </a:t>
            </a:r>
            <a:r>
              <a:rPr lang="da-DK" i="1" dirty="0"/>
              <a:t>Almene Mål, </a:t>
            </a:r>
            <a:r>
              <a:rPr lang="da-DK" i="0" dirty="0"/>
              <a:t>og vi er derfor blevet opfordret til sætte dem på dagsordenen og drøfte hvad de betyder for os her i [boligorganisationens navn].</a:t>
            </a:r>
          </a:p>
          <a:p>
            <a:endParaRPr lang="da-DK" i="0" dirty="0"/>
          </a:p>
          <a:p>
            <a:r>
              <a:rPr lang="da-DK" dirty="0"/>
              <a:t>Men jeg vil starte med ganske kort at introducere målene.</a:t>
            </a:r>
          </a:p>
          <a:p>
            <a:endParaRPr lang="da-DK" dirty="0"/>
          </a:p>
          <a:p>
            <a:r>
              <a:rPr lang="da-DK" dirty="0"/>
              <a:t>Almene Mål er </a:t>
            </a:r>
            <a:r>
              <a:rPr lang="da-DK" dirty="0" err="1"/>
              <a:t>BL’s</a:t>
            </a:r>
            <a:r>
              <a:rPr lang="da-DK" dirty="0"/>
              <a:t> fælles pejlemærker for udviklingen i den almene sektor i de kommende år.</a:t>
            </a:r>
          </a:p>
          <a:p>
            <a:r>
              <a:rPr lang="da-DK" dirty="0"/>
              <a:t>De handler altså ikke om én bestemt boligorganisation, men om hvilken retning sektoren samlet set bevæger sig i.</a:t>
            </a:r>
          </a:p>
          <a:p>
            <a:endParaRPr lang="da-DK" dirty="0"/>
          </a:p>
          <a:p>
            <a:r>
              <a:rPr lang="da-DK" dirty="0"/>
              <a:t>Formålet med at tage dem op i organisationsbestyrelsen er egentlig ret enkelt:</a:t>
            </a:r>
            <a:br>
              <a:rPr lang="da-DK" dirty="0"/>
            </a:br>
            <a:r>
              <a:rPr lang="da-DK" dirty="0"/>
              <a:t>at se på, hvad de betyder for os – og hvor de eventuelt kan kobles til det arbejde, vi allerede laver.”</a:t>
            </a:r>
          </a:p>
          <a:p>
            <a:endParaRPr lang="da-DK" dirty="0"/>
          </a:p>
          <a:p>
            <a:r>
              <a:rPr lang="da-DK" b="1" dirty="0"/>
              <a:t>Overgang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Men hvorfor har man egentlig lavet Almene Mål?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4ECC7-AB40-4888-8804-0EFF9295961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1118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Talelinjer</a:t>
            </a:r>
          </a:p>
          <a:p>
            <a:r>
              <a:rPr lang="da-DK" dirty="0"/>
              <a:t>Det er der tre hovedgrunde til.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For det første skal de løfte samtalen i den almene sektor – altså sætte nogle fælles ambitioner for, hvordan sektoren kan udvikle sig.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For det andet skal de inspirere de enkelte boligorganisationer i deres eget strategiarbejde.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Og for det tredje skal de styrke dialogen med vores samarbejdspartnere – for eksempel kommuner, civilsamfund og politikere.</a:t>
            </a:r>
          </a:p>
          <a:p>
            <a:endParaRPr lang="da-DK" dirty="0"/>
          </a:p>
          <a:p>
            <a:r>
              <a:rPr lang="da-DK" dirty="0"/>
              <a:t>Det er vigtigt at sige, at Almene Mål ikke er en strategi, vi skal følge slavisk.</a:t>
            </a:r>
            <a:br>
              <a:rPr lang="da-DK" dirty="0"/>
            </a:br>
            <a:endParaRPr lang="da-DK" dirty="0"/>
          </a:p>
          <a:p>
            <a:r>
              <a:rPr lang="da-DK" dirty="0"/>
              <a:t>Det er fælles strategiske ambitioner for branchen, som vi kan bruge som inspiration og udgangspunkt for refleksion og dialog."</a:t>
            </a:r>
          </a:p>
          <a:p>
            <a:endParaRPr lang="da-DK" b="1" dirty="0"/>
          </a:p>
          <a:p>
            <a:r>
              <a:rPr lang="da-DK" b="1" dirty="0"/>
              <a:t>Overgang</a:t>
            </a:r>
            <a:endParaRPr lang="da-DK" dirty="0"/>
          </a:p>
          <a:p>
            <a:r>
              <a:rPr lang="da-DK" dirty="0"/>
              <a:t>"Og det hænger sammen med noget, mange boligorganisationer allerede arbejder med – nemlig Almen Kompas."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4ECC7-AB40-4888-8804-0EFF92959611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4109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Talelinjer</a:t>
            </a:r>
            <a:endParaRPr lang="da-DK" dirty="0"/>
          </a:p>
          <a:p>
            <a:r>
              <a:rPr lang="da-DK" dirty="0"/>
              <a:t>Når ALMENE MÅL sættes i kontekst af den enkelte boligorganisation hænger det tæt sammen med ALMEN KOMPAS og vores eget strategiarbejde.</a:t>
            </a:r>
          </a:p>
          <a:p>
            <a:endParaRPr lang="da-DK" dirty="0"/>
          </a:p>
          <a:p>
            <a:r>
              <a:rPr lang="da-DK" dirty="0"/>
              <a:t>Man kan tænke det i tre niveauer.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ALMENE MÅL sætter den overordnede retning for hele sektoren.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ALMEN KOMPAS er branchen fælles ESG-standard, der hjælper boligorganisationer med at arbejde med udvikling indenfor økonomisk, social og miljømæssig bæredygtighed på en konkret og målbar måde.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Og så har boligorganisationerne sine egen strategi og prioriteringer, som med fordel kan understøttes af ALMENE MÅL og ALMENKOMPAS … der jo netop er udviklet til boligorganisationerne.</a:t>
            </a:r>
          </a:p>
          <a:p>
            <a:endParaRPr lang="da-DK" dirty="0"/>
          </a:p>
          <a:p>
            <a:r>
              <a:rPr lang="da-DK" dirty="0"/>
              <a:t>Afsættet er vores egen strategi. Pointen med Almene Mål er, at de med deres overordnede tendenser, udfordringer og muligheder kan give inspiration </a:t>
            </a:r>
            <a:r>
              <a:rPr lang="da-DK"/>
              <a:t>til vores </a:t>
            </a:r>
            <a:r>
              <a:rPr lang="da-DK" dirty="0"/>
              <a:t>strategiarbejde. AlmenKompas giver mulighed for at gøre de strategiske indsatsområder målbare. </a:t>
            </a:r>
          </a:p>
          <a:p>
            <a:endParaRPr lang="da-DK" b="1" dirty="0"/>
          </a:p>
          <a:p>
            <a:r>
              <a:rPr lang="da-DK" b="1" dirty="0"/>
              <a:t>Overgang</a:t>
            </a:r>
            <a:endParaRPr lang="da-DK" dirty="0"/>
          </a:p>
          <a:p>
            <a:r>
              <a:rPr lang="da-DK" dirty="0"/>
              <a:t>Derfor giver det mening at bruge lidt tid på at drøfte </a:t>
            </a:r>
            <a:r>
              <a:rPr lang="da-DK" dirty="0" err="1"/>
              <a:t>AlmeneMål</a:t>
            </a:r>
            <a:r>
              <a:rPr lang="da-DK" dirty="0"/>
              <a:t> i organisationsbestyrelsen.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4ECC7-AB40-4888-8804-0EFF92959611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144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Talelinjer</a:t>
            </a:r>
          </a:p>
          <a:p>
            <a:r>
              <a:rPr lang="da-DK" dirty="0"/>
              <a:t>Almene Mål stiller skarpt på tre overordnede temaer.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Det første handler om en ny samfundskontrakt – altså hvilken rolle den almene sektor spiller i samfundet og i den lokale udvikling.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Det andet handler om det grønne potentiale – både i forhold til byggeri, drift og bæredygtighed i boligområderne.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Og det tredje handler om demokrati og levende fællesskaber – altså beboerdemokrati og engagement i boligområderne.</a:t>
            </a:r>
          </a:p>
          <a:p>
            <a:endParaRPr lang="da-DK" dirty="0"/>
          </a:p>
          <a:p>
            <a:r>
              <a:rPr lang="da-DK" b="1" dirty="0"/>
              <a:t>Overgang</a:t>
            </a:r>
            <a:endParaRPr lang="da-DK" dirty="0"/>
          </a:p>
          <a:p>
            <a:r>
              <a:rPr lang="da-DK" dirty="0"/>
              <a:t>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4ECC7-AB40-4888-8804-0EFF92959611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2467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"Formålet med drøftelsen er ikke at træffe beslutninger.</a:t>
            </a:r>
          </a:p>
          <a:p>
            <a:endParaRPr lang="da-DK" dirty="0"/>
          </a:p>
          <a:p>
            <a:r>
              <a:rPr lang="da-DK" dirty="0"/>
              <a:t>Det handler først og fremmest om at få en fælles refleksion over, hvad Almene Mål betyder i vores lokale sammenhæng.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For det første at se på, hvor vi allerede bidrager til de ambitioner, der ligger i Almene Mål.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Og for det andet at få en dialog om, hvilke temaer der er vigtigst for os fremover.”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b="1" dirty="0"/>
              <a:t>Overgang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"Og til sidst lige et ord om, hvordan materialet er bygget op."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4ECC7-AB40-4888-8804-0EFF92959611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9053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0EC53-972A-95B1-D9F6-25599F5CB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4A914C0-1198-EF59-B371-C6CCB90B4C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E9D9CCE-9754-4050-B200-B5BC16A74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BL har udarbejdet materiale, som kan understøtte vores drøftelser: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a-DK" dirty="0"/>
              <a:t>For det første er der jo ALMENE MÅL, som I forhåbentlig har haft mulighed for at læse/bladre i forud for mødet</a:t>
            </a:r>
            <a:br>
              <a:rPr lang="da-DK" dirty="0"/>
            </a:br>
            <a:r>
              <a:rPr lang="da-DK" dirty="0"/>
              <a:t>(pdf sendes ud inden mødet /evt. printes)</a:t>
            </a:r>
            <a:br>
              <a:rPr lang="da-DK" dirty="0"/>
            </a:br>
            <a:endParaRPr lang="da-DK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a-DK" dirty="0"/>
              <a:t>For det andet er der et kort oplæg til hvert tema, </a:t>
            </a:r>
            <a:br>
              <a:rPr lang="da-DK" dirty="0"/>
            </a:br>
            <a:r>
              <a:rPr lang="da-DK" dirty="0"/>
              <a:t>(som vi/I enten kan gennemgå alle tre, eller vælge et ud, </a:t>
            </a:r>
            <a:r>
              <a:rPr lang="da-DK"/>
              <a:t>som vi/I </a:t>
            </a:r>
            <a:r>
              <a:rPr lang="da-DK" dirty="0"/>
              <a:t>vil gå mere i dybden med)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Tanken er ikke, at vi skal igennem alt i detaljer, men at materialet kan hjælpe os med at få en god og relevant samtale om, hvad Almene Mål betyder for os."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31E7CEC-5167-9DFD-DF96-893F1BD915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4ECC7-AB40-4888-8804-0EFF92959611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2461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06069CE7-8B5A-105C-3D55-BB831895BF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FF304B8-4A27-83AD-A031-4D07DFA1C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1009650"/>
            <a:ext cx="9144000" cy="1143000"/>
          </a:xfrm>
        </p:spPr>
        <p:txBody>
          <a:bodyPr anchor="b" anchorCtr="0"/>
          <a:lstStyle>
            <a:lvl1pPr algn="l">
              <a:lnSpc>
                <a:spcPct val="80000"/>
              </a:lnSpc>
              <a:defRPr sz="7500"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A9C1770-3067-1C53-228B-1F5CC0F07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2198688"/>
            <a:ext cx="9144000" cy="82391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EB629A7-FFA0-E585-D663-514D985FB9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213225"/>
            <a:ext cx="3009900" cy="307975"/>
          </a:xfr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Navn Navnesen</a:t>
            </a: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0EA327A1-AEEB-6BE3-5A2C-0900D0F905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535487"/>
            <a:ext cx="3009900" cy="307975"/>
          </a:xfrm>
        </p:spPr>
        <p:txBody>
          <a:bodyPr/>
          <a:lstStyle>
            <a:lvl1pPr marL="0" indent="0">
              <a:buNone/>
              <a:defRPr sz="21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Dato 05.01.24</a:t>
            </a:r>
          </a:p>
        </p:txBody>
      </p:sp>
      <p:sp>
        <p:nvSpPr>
          <p:cNvPr id="5" name="Kombinationstegning: figur 4">
            <a:extLst>
              <a:ext uri="{FF2B5EF4-FFF2-40B4-BE49-F238E27FC236}">
                <a16:creationId xmlns:a16="http://schemas.microsoft.com/office/drawing/2014/main" id="{2A1F0B80-604A-DDB4-10C9-CF32F1088AB4}"/>
              </a:ext>
            </a:extLst>
          </p:cNvPr>
          <p:cNvSpPr/>
          <p:nvPr userDrawn="1"/>
        </p:nvSpPr>
        <p:spPr>
          <a:xfrm>
            <a:off x="762000" y="5486400"/>
            <a:ext cx="1447800" cy="996950"/>
          </a:xfrm>
          <a:custGeom>
            <a:avLst/>
            <a:gdLst>
              <a:gd name="connsiteX0" fmla="*/ 397573 w 1447800"/>
              <a:gd name="connsiteY0" fmla="*/ 555274 h 996950"/>
              <a:gd name="connsiteX1" fmla="*/ 550750 w 1447800"/>
              <a:gd name="connsiteY1" fmla="*/ 555274 h 996950"/>
              <a:gd name="connsiteX2" fmla="*/ 609173 w 1447800"/>
              <a:gd name="connsiteY2" fmla="*/ 609138 h 996950"/>
              <a:gd name="connsiteX3" fmla="*/ 550750 w 1447800"/>
              <a:gd name="connsiteY3" fmla="*/ 663002 h 996950"/>
              <a:gd name="connsiteX4" fmla="*/ 550750 w 1447800"/>
              <a:gd name="connsiteY4" fmla="*/ 662973 h 996950"/>
              <a:gd name="connsiteX5" fmla="*/ 397573 w 1447800"/>
              <a:gd name="connsiteY5" fmla="*/ 662973 h 996950"/>
              <a:gd name="connsiteX6" fmla="*/ 397573 w 1447800"/>
              <a:gd name="connsiteY6" fmla="*/ 324565 h 996950"/>
              <a:gd name="connsiteX7" fmla="*/ 545431 w 1447800"/>
              <a:gd name="connsiteY7" fmla="*/ 324565 h 996950"/>
              <a:gd name="connsiteX8" fmla="*/ 597663 w 1447800"/>
              <a:gd name="connsiteY8" fmla="*/ 373926 h 996950"/>
              <a:gd name="connsiteX9" fmla="*/ 545431 w 1447800"/>
              <a:gd name="connsiteY9" fmla="*/ 424188 h 996950"/>
              <a:gd name="connsiteX10" fmla="*/ 397573 w 1447800"/>
              <a:gd name="connsiteY10" fmla="*/ 424188 h 996950"/>
              <a:gd name="connsiteX11" fmla="*/ 847367 w 1447800"/>
              <a:gd name="connsiteY11" fmla="*/ 194408 h 996950"/>
              <a:gd name="connsiteX12" fmla="*/ 847367 w 1447800"/>
              <a:gd name="connsiteY12" fmla="*/ 793130 h 996950"/>
              <a:gd name="connsiteX13" fmla="*/ 1236966 w 1447800"/>
              <a:gd name="connsiteY13" fmla="*/ 793130 h 996950"/>
              <a:gd name="connsiteX14" fmla="*/ 1236966 w 1447800"/>
              <a:gd name="connsiteY14" fmla="*/ 658499 h 996950"/>
              <a:gd name="connsiteX15" fmla="*/ 999672 w 1447800"/>
              <a:gd name="connsiteY15" fmla="*/ 658499 h 996950"/>
              <a:gd name="connsiteX16" fmla="*/ 999672 w 1447800"/>
              <a:gd name="connsiteY16" fmla="*/ 194408 h 996950"/>
              <a:gd name="connsiteX17" fmla="*/ 245268 w 1447800"/>
              <a:gd name="connsiteY17" fmla="*/ 194408 h 996950"/>
              <a:gd name="connsiteX18" fmla="*/ 245268 w 1447800"/>
              <a:gd name="connsiteY18" fmla="*/ 793130 h 996950"/>
              <a:gd name="connsiteX19" fmla="*/ 590599 w 1447800"/>
              <a:gd name="connsiteY19" fmla="*/ 793130 h 996950"/>
              <a:gd name="connsiteX20" fmla="*/ 764151 w 1447800"/>
              <a:gd name="connsiteY20" fmla="*/ 630666 h 996950"/>
              <a:gd name="connsiteX21" fmla="*/ 651695 w 1447800"/>
              <a:gd name="connsiteY21" fmla="*/ 484356 h 996950"/>
              <a:gd name="connsiteX22" fmla="*/ 752641 w 1447800"/>
              <a:gd name="connsiteY22" fmla="*/ 347022 h 996950"/>
              <a:gd name="connsiteX23" fmla="*/ 579961 w 1447800"/>
              <a:gd name="connsiteY23" fmla="*/ 194408 h 996950"/>
              <a:gd name="connsiteX24" fmla="*/ 0 w 1447800"/>
              <a:gd name="connsiteY24" fmla="*/ 0 h 996950"/>
              <a:gd name="connsiteX25" fmla="*/ 1447800 w 1447800"/>
              <a:gd name="connsiteY25" fmla="*/ 0 h 996950"/>
              <a:gd name="connsiteX26" fmla="*/ 1447800 w 1447800"/>
              <a:gd name="connsiteY26" fmla="*/ 996950 h 996950"/>
              <a:gd name="connsiteX27" fmla="*/ 0 w 1447800"/>
              <a:gd name="connsiteY27" fmla="*/ 99695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47800" h="996950">
                <a:moveTo>
                  <a:pt x="397573" y="555274"/>
                </a:moveTo>
                <a:lnTo>
                  <a:pt x="550750" y="555274"/>
                </a:lnTo>
                <a:cubicBezTo>
                  <a:pt x="587926" y="555274"/>
                  <a:pt x="609173" y="579504"/>
                  <a:pt x="609173" y="609138"/>
                </a:cubicBezTo>
                <a:cubicBezTo>
                  <a:pt x="609173" y="641445"/>
                  <a:pt x="587025" y="663002"/>
                  <a:pt x="550750" y="663002"/>
                </a:cubicBezTo>
                <a:lnTo>
                  <a:pt x="550750" y="662973"/>
                </a:lnTo>
                <a:lnTo>
                  <a:pt x="397573" y="662973"/>
                </a:lnTo>
                <a:close/>
                <a:moveTo>
                  <a:pt x="397573" y="324565"/>
                </a:moveTo>
                <a:lnTo>
                  <a:pt x="545431" y="324565"/>
                </a:lnTo>
                <a:cubicBezTo>
                  <a:pt x="576415" y="324565"/>
                  <a:pt x="597663" y="345221"/>
                  <a:pt x="597663" y="373926"/>
                </a:cubicBezTo>
                <a:cubicBezTo>
                  <a:pt x="597663" y="402631"/>
                  <a:pt x="576415" y="424188"/>
                  <a:pt x="545431" y="424188"/>
                </a:cubicBezTo>
                <a:lnTo>
                  <a:pt x="397573" y="424188"/>
                </a:lnTo>
                <a:close/>
                <a:moveTo>
                  <a:pt x="847367" y="194408"/>
                </a:moveTo>
                <a:lnTo>
                  <a:pt x="847367" y="793130"/>
                </a:lnTo>
                <a:lnTo>
                  <a:pt x="1236966" y="793130"/>
                </a:lnTo>
                <a:lnTo>
                  <a:pt x="1236966" y="658499"/>
                </a:lnTo>
                <a:lnTo>
                  <a:pt x="999672" y="658499"/>
                </a:lnTo>
                <a:lnTo>
                  <a:pt x="999672" y="194408"/>
                </a:lnTo>
                <a:close/>
                <a:moveTo>
                  <a:pt x="245268" y="194408"/>
                </a:moveTo>
                <a:lnTo>
                  <a:pt x="245268" y="793130"/>
                </a:lnTo>
                <a:lnTo>
                  <a:pt x="590599" y="793130"/>
                </a:lnTo>
                <a:cubicBezTo>
                  <a:pt x="706601" y="793130"/>
                  <a:pt x="764151" y="717738"/>
                  <a:pt x="764151" y="630666"/>
                </a:cubicBezTo>
                <a:cubicBezTo>
                  <a:pt x="764151" y="555274"/>
                  <a:pt x="714565" y="494234"/>
                  <a:pt x="651695" y="484356"/>
                </a:cubicBezTo>
                <a:cubicBezTo>
                  <a:pt x="707473" y="471776"/>
                  <a:pt x="752641" y="421514"/>
                  <a:pt x="752641" y="347022"/>
                </a:cubicBezTo>
                <a:cubicBezTo>
                  <a:pt x="752641" y="272530"/>
                  <a:pt x="696835" y="194408"/>
                  <a:pt x="579961" y="194408"/>
                </a:cubicBezTo>
                <a:close/>
                <a:moveTo>
                  <a:pt x="0" y="0"/>
                </a:moveTo>
                <a:lnTo>
                  <a:pt x="1447800" y="0"/>
                </a:lnTo>
                <a:lnTo>
                  <a:pt x="1447800" y="996950"/>
                </a:lnTo>
                <a:lnTo>
                  <a:pt x="0" y="9969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32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og foto højre 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B62C0CF6-621D-867F-E5B1-977CAB4598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66297" y="0"/>
            <a:ext cx="5525703" cy="6858000"/>
          </a:xfrm>
        </p:spPr>
        <p:txBody>
          <a:bodyPr tIns="2520000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4" y="1234281"/>
            <a:ext cx="4970846" cy="905669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39F135-7C5C-5273-2B8D-48A85676E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4" y="2216151"/>
            <a:ext cx="4970846" cy="3960812"/>
          </a:xfrm>
        </p:spPr>
        <p:txBody>
          <a:bodyPr/>
          <a:lstStyle/>
          <a:p>
            <a:pPr lvl="0"/>
            <a:r>
              <a:rPr lang="da-DK" dirty="0"/>
              <a:t>Niveau 1 (</a:t>
            </a:r>
            <a:r>
              <a:rPr lang="da-DK" dirty="0" err="1"/>
              <a:t>Enter+TAB</a:t>
            </a:r>
            <a:r>
              <a:rPr lang="da-DK" dirty="0"/>
              <a:t> for næste niveau, SHIFT+TAB for at gå tilbage i niveau)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</a:p>
          <a:p>
            <a:pPr lvl="5"/>
            <a:r>
              <a:rPr lang="da-DK" dirty="0"/>
              <a:t>Niveau 6</a:t>
            </a:r>
          </a:p>
          <a:p>
            <a:pPr lvl="6"/>
            <a:r>
              <a:rPr lang="da-DK" dirty="0"/>
              <a:t>Niveau 7</a:t>
            </a:r>
          </a:p>
          <a:p>
            <a:pPr lvl="7"/>
            <a:r>
              <a:rPr lang="da-DK" dirty="0"/>
              <a:t>Niveau 8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13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foto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B62C0CF6-621D-867F-E5B1-977CAB4598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462552" cy="6858000"/>
          </a:xfrm>
        </p:spPr>
        <p:txBody>
          <a:bodyPr tIns="2520000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090" y="1234281"/>
            <a:ext cx="4964148" cy="905669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39F135-7C5C-5273-2B8D-48A85676E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61090" y="2216151"/>
            <a:ext cx="4964148" cy="3960812"/>
          </a:xfrm>
        </p:spPr>
        <p:txBody>
          <a:bodyPr/>
          <a:lstStyle/>
          <a:p>
            <a:pPr lvl="0"/>
            <a:r>
              <a:rPr lang="da-DK" dirty="0"/>
              <a:t>Niveau 1 (</a:t>
            </a:r>
            <a:r>
              <a:rPr lang="da-DK" dirty="0" err="1"/>
              <a:t>Enter+TAB</a:t>
            </a:r>
            <a:r>
              <a:rPr lang="da-DK" dirty="0"/>
              <a:t> for næste niveau, SHIFT+TAB for at gå tilbage i niveau)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</a:p>
          <a:p>
            <a:pPr lvl="5"/>
            <a:r>
              <a:rPr lang="da-DK" dirty="0"/>
              <a:t>Niveau 6</a:t>
            </a:r>
          </a:p>
          <a:p>
            <a:pPr lvl="6"/>
            <a:r>
              <a:rPr lang="da-DK" dirty="0"/>
              <a:t>Niveau 7</a:t>
            </a:r>
          </a:p>
          <a:p>
            <a:pPr lvl="7"/>
            <a:r>
              <a:rPr lang="da-DK" dirty="0"/>
              <a:t>Niveau 8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613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foto venstre 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B62C0CF6-621D-867F-E5B1-977CAB4598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462552" cy="6858000"/>
          </a:xfrm>
        </p:spPr>
        <p:txBody>
          <a:bodyPr tIns="2520000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090" y="1234281"/>
            <a:ext cx="4964148" cy="905669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39F135-7C5C-5273-2B8D-48A85676E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61090" y="2216151"/>
            <a:ext cx="4964148" cy="3960812"/>
          </a:xfrm>
        </p:spPr>
        <p:txBody>
          <a:bodyPr/>
          <a:lstStyle/>
          <a:p>
            <a:pPr lvl="0"/>
            <a:r>
              <a:rPr lang="da-DK" dirty="0"/>
              <a:t>Niveau 1 (</a:t>
            </a:r>
            <a:r>
              <a:rPr lang="da-DK" dirty="0" err="1"/>
              <a:t>Enter+TAB</a:t>
            </a:r>
            <a:r>
              <a:rPr lang="da-DK" dirty="0"/>
              <a:t> for næste niveau, SHIFT+TAB for at gå tilbage i niveau)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</a:p>
          <a:p>
            <a:pPr lvl="5"/>
            <a:r>
              <a:rPr lang="da-DK" dirty="0"/>
              <a:t>Niveau 6</a:t>
            </a:r>
          </a:p>
          <a:p>
            <a:pPr lvl="6"/>
            <a:r>
              <a:rPr lang="da-DK" dirty="0"/>
              <a:t>Niveau 7</a:t>
            </a:r>
          </a:p>
          <a:p>
            <a:pPr lvl="7"/>
            <a:r>
              <a:rPr lang="da-DK" dirty="0"/>
              <a:t>Niveau 8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579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34281"/>
            <a:ext cx="5011039" cy="905669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39F135-7C5C-5273-2B8D-48A85676E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3" y="2216151"/>
            <a:ext cx="5011039" cy="3960812"/>
          </a:xfrm>
        </p:spPr>
        <p:txBody>
          <a:bodyPr/>
          <a:lstStyle/>
          <a:p>
            <a:pPr lvl="0"/>
            <a:r>
              <a:rPr lang="da-DK" dirty="0"/>
              <a:t>Niveau 1 (</a:t>
            </a:r>
            <a:r>
              <a:rPr lang="da-DK" dirty="0" err="1"/>
              <a:t>Enter+TAB</a:t>
            </a:r>
            <a:r>
              <a:rPr lang="da-DK" dirty="0"/>
              <a:t> for næste niveau, SHIFT+TAB for at gå tilbage i niveau)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</a:p>
          <a:p>
            <a:pPr lvl="5"/>
            <a:r>
              <a:rPr lang="da-DK" dirty="0"/>
              <a:t>Niveau 6</a:t>
            </a:r>
          </a:p>
          <a:p>
            <a:pPr lvl="6"/>
            <a:r>
              <a:rPr lang="da-DK" dirty="0"/>
              <a:t>Niveau 7</a:t>
            </a:r>
          </a:p>
          <a:p>
            <a:pPr lvl="7"/>
            <a:r>
              <a:rPr lang="da-DK" dirty="0"/>
              <a:t>Niveau 8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043C9A9D-CB7A-FCC8-709E-04C0C31C359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14200" y="1233488"/>
            <a:ext cx="5365050" cy="4943475"/>
          </a:xfrm>
        </p:spPr>
        <p:txBody>
          <a:bodyPr tIns="1080000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Indsæt grafisk element eller diagram</a:t>
            </a:r>
          </a:p>
        </p:txBody>
      </p:sp>
    </p:spTree>
    <p:extLst>
      <p:ext uri="{BB962C8B-B14F-4D97-AF65-F5344CB8AC3E}">
        <p14:creationId xmlns:p14="http://schemas.microsoft.com/office/powerpoint/2010/main" val="15243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grafik 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234281"/>
            <a:ext cx="5011039" cy="905669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39F135-7C5C-5273-2B8D-48A85676E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3" y="2216151"/>
            <a:ext cx="5011039" cy="3960812"/>
          </a:xfrm>
        </p:spPr>
        <p:txBody>
          <a:bodyPr/>
          <a:lstStyle/>
          <a:p>
            <a:pPr lvl="0"/>
            <a:r>
              <a:rPr lang="da-DK" dirty="0"/>
              <a:t>Niveau 1 (</a:t>
            </a:r>
            <a:r>
              <a:rPr lang="da-DK" dirty="0" err="1"/>
              <a:t>Enter+TAB</a:t>
            </a:r>
            <a:r>
              <a:rPr lang="da-DK" dirty="0"/>
              <a:t> for næste niveau, SHIFT+TAB for at gå tilbage i niveau)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</a:p>
          <a:p>
            <a:pPr lvl="5"/>
            <a:r>
              <a:rPr lang="da-DK" dirty="0"/>
              <a:t>Niveau 6</a:t>
            </a:r>
          </a:p>
          <a:p>
            <a:pPr lvl="6"/>
            <a:r>
              <a:rPr lang="da-DK" dirty="0"/>
              <a:t>Niveau 7</a:t>
            </a:r>
          </a:p>
          <a:p>
            <a:pPr lvl="7"/>
            <a:r>
              <a:rPr lang="da-DK" dirty="0"/>
              <a:t>Niveau 8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043C9A9D-CB7A-FCC8-709E-04C0C31C359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14200" y="1233488"/>
            <a:ext cx="5365050" cy="4943475"/>
          </a:xfrm>
        </p:spPr>
        <p:txBody>
          <a:bodyPr tIns="1080000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Indsæt grafisk element eller diagram</a:t>
            </a:r>
          </a:p>
        </p:txBody>
      </p:sp>
    </p:spTree>
    <p:extLst>
      <p:ext uri="{BB962C8B-B14F-4D97-AF65-F5344CB8AC3E}">
        <p14:creationId xmlns:p14="http://schemas.microsoft.com/office/powerpoint/2010/main" val="25917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foto mø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>
            <a:extLst>
              <a:ext uri="{FF2B5EF4-FFF2-40B4-BE49-F238E27FC236}">
                <a16:creationId xmlns:a16="http://schemas.microsoft.com/office/drawing/2014/main" id="{41E80A49-F0F0-946C-2817-AE48846185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916546"/>
            <a:ext cx="12192000" cy="4941453"/>
          </a:xfrm>
        </p:spPr>
        <p:txBody>
          <a:bodyPr tIns="1800000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571281"/>
            <a:ext cx="9904587" cy="6336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1A596829-6778-6F0C-5D56-34EE29E83C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204913"/>
            <a:ext cx="9904412" cy="503237"/>
          </a:xfrm>
        </p:spPr>
        <p:txBody>
          <a:bodyPr/>
          <a:lstStyle>
            <a:lvl1pPr marL="0" indent="0">
              <a:buNone/>
              <a:defRPr/>
            </a:lvl1pPr>
            <a:lvl4pPr>
              <a:defRPr lang="da-DK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0" lvl="3" indent="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da-DK" dirty="0" err="1"/>
              <a:t>Undetitel</a:t>
            </a:r>
            <a:endParaRPr lang="da-DK" dirty="0"/>
          </a:p>
        </p:txBody>
      </p:sp>
      <p:sp>
        <p:nvSpPr>
          <p:cNvPr id="3" name="Kombinationstegning: figur 2">
            <a:extLst>
              <a:ext uri="{FF2B5EF4-FFF2-40B4-BE49-F238E27FC236}">
                <a16:creationId xmlns:a16="http://schemas.microsoft.com/office/drawing/2014/main" id="{438ED46E-3ED9-B5CB-283D-3FCB7666898F}"/>
              </a:ext>
            </a:extLst>
          </p:cNvPr>
          <p:cNvSpPr/>
          <p:nvPr userDrawn="1"/>
        </p:nvSpPr>
        <p:spPr>
          <a:xfrm>
            <a:off x="11051457" y="404813"/>
            <a:ext cx="726205" cy="500062"/>
          </a:xfrm>
          <a:custGeom>
            <a:avLst/>
            <a:gdLst>
              <a:gd name="connsiteX0" fmla="*/ 397573 w 1447800"/>
              <a:gd name="connsiteY0" fmla="*/ 555274 h 996950"/>
              <a:gd name="connsiteX1" fmla="*/ 550750 w 1447800"/>
              <a:gd name="connsiteY1" fmla="*/ 555274 h 996950"/>
              <a:gd name="connsiteX2" fmla="*/ 609173 w 1447800"/>
              <a:gd name="connsiteY2" fmla="*/ 609138 h 996950"/>
              <a:gd name="connsiteX3" fmla="*/ 550750 w 1447800"/>
              <a:gd name="connsiteY3" fmla="*/ 663002 h 996950"/>
              <a:gd name="connsiteX4" fmla="*/ 550750 w 1447800"/>
              <a:gd name="connsiteY4" fmla="*/ 662973 h 996950"/>
              <a:gd name="connsiteX5" fmla="*/ 397573 w 1447800"/>
              <a:gd name="connsiteY5" fmla="*/ 662973 h 996950"/>
              <a:gd name="connsiteX6" fmla="*/ 397573 w 1447800"/>
              <a:gd name="connsiteY6" fmla="*/ 324565 h 996950"/>
              <a:gd name="connsiteX7" fmla="*/ 545431 w 1447800"/>
              <a:gd name="connsiteY7" fmla="*/ 324565 h 996950"/>
              <a:gd name="connsiteX8" fmla="*/ 597663 w 1447800"/>
              <a:gd name="connsiteY8" fmla="*/ 373926 h 996950"/>
              <a:gd name="connsiteX9" fmla="*/ 545431 w 1447800"/>
              <a:gd name="connsiteY9" fmla="*/ 424188 h 996950"/>
              <a:gd name="connsiteX10" fmla="*/ 397573 w 1447800"/>
              <a:gd name="connsiteY10" fmla="*/ 424188 h 996950"/>
              <a:gd name="connsiteX11" fmla="*/ 847367 w 1447800"/>
              <a:gd name="connsiteY11" fmla="*/ 194408 h 996950"/>
              <a:gd name="connsiteX12" fmla="*/ 847367 w 1447800"/>
              <a:gd name="connsiteY12" fmla="*/ 793130 h 996950"/>
              <a:gd name="connsiteX13" fmla="*/ 1236966 w 1447800"/>
              <a:gd name="connsiteY13" fmla="*/ 793130 h 996950"/>
              <a:gd name="connsiteX14" fmla="*/ 1236966 w 1447800"/>
              <a:gd name="connsiteY14" fmla="*/ 658499 h 996950"/>
              <a:gd name="connsiteX15" fmla="*/ 999672 w 1447800"/>
              <a:gd name="connsiteY15" fmla="*/ 658499 h 996950"/>
              <a:gd name="connsiteX16" fmla="*/ 999672 w 1447800"/>
              <a:gd name="connsiteY16" fmla="*/ 194408 h 996950"/>
              <a:gd name="connsiteX17" fmla="*/ 245268 w 1447800"/>
              <a:gd name="connsiteY17" fmla="*/ 194408 h 996950"/>
              <a:gd name="connsiteX18" fmla="*/ 245268 w 1447800"/>
              <a:gd name="connsiteY18" fmla="*/ 793130 h 996950"/>
              <a:gd name="connsiteX19" fmla="*/ 590599 w 1447800"/>
              <a:gd name="connsiteY19" fmla="*/ 793130 h 996950"/>
              <a:gd name="connsiteX20" fmla="*/ 764151 w 1447800"/>
              <a:gd name="connsiteY20" fmla="*/ 630666 h 996950"/>
              <a:gd name="connsiteX21" fmla="*/ 651695 w 1447800"/>
              <a:gd name="connsiteY21" fmla="*/ 484356 h 996950"/>
              <a:gd name="connsiteX22" fmla="*/ 752641 w 1447800"/>
              <a:gd name="connsiteY22" fmla="*/ 347022 h 996950"/>
              <a:gd name="connsiteX23" fmla="*/ 579961 w 1447800"/>
              <a:gd name="connsiteY23" fmla="*/ 194408 h 996950"/>
              <a:gd name="connsiteX24" fmla="*/ 0 w 1447800"/>
              <a:gd name="connsiteY24" fmla="*/ 0 h 996950"/>
              <a:gd name="connsiteX25" fmla="*/ 1447800 w 1447800"/>
              <a:gd name="connsiteY25" fmla="*/ 0 h 996950"/>
              <a:gd name="connsiteX26" fmla="*/ 1447800 w 1447800"/>
              <a:gd name="connsiteY26" fmla="*/ 996950 h 996950"/>
              <a:gd name="connsiteX27" fmla="*/ 0 w 1447800"/>
              <a:gd name="connsiteY27" fmla="*/ 99695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47800" h="996950">
                <a:moveTo>
                  <a:pt x="397573" y="555274"/>
                </a:moveTo>
                <a:lnTo>
                  <a:pt x="550750" y="555274"/>
                </a:lnTo>
                <a:cubicBezTo>
                  <a:pt x="587926" y="555274"/>
                  <a:pt x="609173" y="579504"/>
                  <a:pt x="609173" y="609138"/>
                </a:cubicBezTo>
                <a:cubicBezTo>
                  <a:pt x="609173" y="641445"/>
                  <a:pt x="587025" y="663002"/>
                  <a:pt x="550750" y="663002"/>
                </a:cubicBezTo>
                <a:lnTo>
                  <a:pt x="550750" y="662973"/>
                </a:lnTo>
                <a:lnTo>
                  <a:pt x="397573" y="662973"/>
                </a:lnTo>
                <a:close/>
                <a:moveTo>
                  <a:pt x="397573" y="324565"/>
                </a:moveTo>
                <a:lnTo>
                  <a:pt x="545431" y="324565"/>
                </a:lnTo>
                <a:cubicBezTo>
                  <a:pt x="576415" y="324565"/>
                  <a:pt x="597663" y="345221"/>
                  <a:pt x="597663" y="373926"/>
                </a:cubicBezTo>
                <a:cubicBezTo>
                  <a:pt x="597663" y="402631"/>
                  <a:pt x="576415" y="424188"/>
                  <a:pt x="545431" y="424188"/>
                </a:cubicBezTo>
                <a:lnTo>
                  <a:pt x="397573" y="424188"/>
                </a:lnTo>
                <a:close/>
                <a:moveTo>
                  <a:pt x="847367" y="194408"/>
                </a:moveTo>
                <a:lnTo>
                  <a:pt x="847367" y="793130"/>
                </a:lnTo>
                <a:lnTo>
                  <a:pt x="1236966" y="793130"/>
                </a:lnTo>
                <a:lnTo>
                  <a:pt x="1236966" y="658499"/>
                </a:lnTo>
                <a:lnTo>
                  <a:pt x="999672" y="658499"/>
                </a:lnTo>
                <a:lnTo>
                  <a:pt x="999672" y="194408"/>
                </a:lnTo>
                <a:close/>
                <a:moveTo>
                  <a:pt x="245268" y="194408"/>
                </a:moveTo>
                <a:lnTo>
                  <a:pt x="245268" y="793130"/>
                </a:lnTo>
                <a:lnTo>
                  <a:pt x="590599" y="793130"/>
                </a:lnTo>
                <a:cubicBezTo>
                  <a:pt x="706601" y="793130"/>
                  <a:pt x="764151" y="717738"/>
                  <a:pt x="764151" y="630666"/>
                </a:cubicBezTo>
                <a:cubicBezTo>
                  <a:pt x="764151" y="555274"/>
                  <a:pt x="714565" y="494234"/>
                  <a:pt x="651695" y="484356"/>
                </a:cubicBezTo>
                <a:cubicBezTo>
                  <a:pt x="707473" y="471776"/>
                  <a:pt x="752641" y="421514"/>
                  <a:pt x="752641" y="347022"/>
                </a:cubicBezTo>
                <a:cubicBezTo>
                  <a:pt x="752641" y="272530"/>
                  <a:pt x="696835" y="194408"/>
                  <a:pt x="579961" y="194408"/>
                </a:cubicBezTo>
                <a:close/>
                <a:moveTo>
                  <a:pt x="0" y="0"/>
                </a:moveTo>
                <a:lnTo>
                  <a:pt x="1447800" y="0"/>
                </a:lnTo>
                <a:lnTo>
                  <a:pt x="1447800" y="996950"/>
                </a:lnTo>
                <a:lnTo>
                  <a:pt x="0" y="9969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45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foto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>
            <a:extLst>
              <a:ext uri="{FF2B5EF4-FFF2-40B4-BE49-F238E27FC236}">
                <a16:creationId xmlns:a16="http://schemas.microsoft.com/office/drawing/2014/main" id="{41E80A49-F0F0-946C-2817-AE48846185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916546"/>
            <a:ext cx="12192000" cy="4941453"/>
          </a:xfrm>
        </p:spPr>
        <p:txBody>
          <a:bodyPr tIns="1800000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571281"/>
            <a:ext cx="9904587" cy="633631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1A596829-6778-6F0C-5D56-34EE29E83C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1204913"/>
            <a:ext cx="9904412" cy="503237"/>
          </a:xfrm>
        </p:spPr>
        <p:txBody>
          <a:bodyPr/>
          <a:lstStyle>
            <a:lvl1pPr marL="0" indent="0">
              <a:buNone/>
              <a:defRPr/>
            </a:lvl1pPr>
            <a:lvl4pPr>
              <a:defRPr lang="da-DK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marL="0" lvl="3" indent="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da-DK" dirty="0" err="1"/>
              <a:t>Undetitel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9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ø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55A43-FD7E-7E59-3079-D314526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1" y="1771200"/>
            <a:ext cx="7848600" cy="3721099"/>
          </a:xfrm>
        </p:spPr>
        <p:txBody>
          <a:bodyPr/>
          <a:lstStyle>
            <a:lvl1pPr algn="ctr">
              <a:lnSpc>
                <a:spcPct val="80000"/>
              </a:lnSpc>
              <a:defRPr sz="6500" cap="all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1781580-CCA0-4CE0-1852-A86063F13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A7D8A8-1935-450C-B452-6412B47C2519}" type="datetimeFigureOut">
              <a:rPr lang="da-DK" smtClean="0"/>
              <a:pPr/>
              <a:t>15-04-2026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A8255DA-DA36-4D08-8FE6-BD66F452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0655E44-1FB6-C227-E190-92E7009EE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019329-C0DF-4C3B-960E-0CE69486F9A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Kombinationstegning: figur 8">
            <a:extLst>
              <a:ext uri="{FF2B5EF4-FFF2-40B4-BE49-F238E27FC236}">
                <a16:creationId xmlns:a16="http://schemas.microsoft.com/office/drawing/2014/main" id="{71A5EFAD-3ABA-2B92-1CF4-5C7658D73D9F}"/>
              </a:ext>
            </a:extLst>
          </p:cNvPr>
          <p:cNvSpPr/>
          <p:nvPr userDrawn="1"/>
        </p:nvSpPr>
        <p:spPr>
          <a:xfrm>
            <a:off x="11051457" y="404813"/>
            <a:ext cx="726205" cy="500062"/>
          </a:xfrm>
          <a:custGeom>
            <a:avLst/>
            <a:gdLst>
              <a:gd name="connsiteX0" fmla="*/ 397573 w 1447800"/>
              <a:gd name="connsiteY0" fmla="*/ 555274 h 996950"/>
              <a:gd name="connsiteX1" fmla="*/ 550750 w 1447800"/>
              <a:gd name="connsiteY1" fmla="*/ 555274 h 996950"/>
              <a:gd name="connsiteX2" fmla="*/ 609173 w 1447800"/>
              <a:gd name="connsiteY2" fmla="*/ 609138 h 996950"/>
              <a:gd name="connsiteX3" fmla="*/ 550750 w 1447800"/>
              <a:gd name="connsiteY3" fmla="*/ 663002 h 996950"/>
              <a:gd name="connsiteX4" fmla="*/ 550750 w 1447800"/>
              <a:gd name="connsiteY4" fmla="*/ 662973 h 996950"/>
              <a:gd name="connsiteX5" fmla="*/ 397573 w 1447800"/>
              <a:gd name="connsiteY5" fmla="*/ 662973 h 996950"/>
              <a:gd name="connsiteX6" fmla="*/ 397573 w 1447800"/>
              <a:gd name="connsiteY6" fmla="*/ 324565 h 996950"/>
              <a:gd name="connsiteX7" fmla="*/ 545431 w 1447800"/>
              <a:gd name="connsiteY7" fmla="*/ 324565 h 996950"/>
              <a:gd name="connsiteX8" fmla="*/ 597663 w 1447800"/>
              <a:gd name="connsiteY8" fmla="*/ 373926 h 996950"/>
              <a:gd name="connsiteX9" fmla="*/ 545431 w 1447800"/>
              <a:gd name="connsiteY9" fmla="*/ 424188 h 996950"/>
              <a:gd name="connsiteX10" fmla="*/ 397573 w 1447800"/>
              <a:gd name="connsiteY10" fmla="*/ 424188 h 996950"/>
              <a:gd name="connsiteX11" fmla="*/ 847367 w 1447800"/>
              <a:gd name="connsiteY11" fmla="*/ 194408 h 996950"/>
              <a:gd name="connsiteX12" fmla="*/ 847367 w 1447800"/>
              <a:gd name="connsiteY12" fmla="*/ 793130 h 996950"/>
              <a:gd name="connsiteX13" fmla="*/ 1236966 w 1447800"/>
              <a:gd name="connsiteY13" fmla="*/ 793130 h 996950"/>
              <a:gd name="connsiteX14" fmla="*/ 1236966 w 1447800"/>
              <a:gd name="connsiteY14" fmla="*/ 658499 h 996950"/>
              <a:gd name="connsiteX15" fmla="*/ 999672 w 1447800"/>
              <a:gd name="connsiteY15" fmla="*/ 658499 h 996950"/>
              <a:gd name="connsiteX16" fmla="*/ 999672 w 1447800"/>
              <a:gd name="connsiteY16" fmla="*/ 194408 h 996950"/>
              <a:gd name="connsiteX17" fmla="*/ 245268 w 1447800"/>
              <a:gd name="connsiteY17" fmla="*/ 194408 h 996950"/>
              <a:gd name="connsiteX18" fmla="*/ 245268 w 1447800"/>
              <a:gd name="connsiteY18" fmla="*/ 793130 h 996950"/>
              <a:gd name="connsiteX19" fmla="*/ 590599 w 1447800"/>
              <a:gd name="connsiteY19" fmla="*/ 793130 h 996950"/>
              <a:gd name="connsiteX20" fmla="*/ 764151 w 1447800"/>
              <a:gd name="connsiteY20" fmla="*/ 630666 h 996950"/>
              <a:gd name="connsiteX21" fmla="*/ 651695 w 1447800"/>
              <a:gd name="connsiteY21" fmla="*/ 484356 h 996950"/>
              <a:gd name="connsiteX22" fmla="*/ 752641 w 1447800"/>
              <a:gd name="connsiteY22" fmla="*/ 347022 h 996950"/>
              <a:gd name="connsiteX23" fmla="*/ 579961 w 1447800"/>
              <a:gd name="connsiteY23" fmla="*/ 194408 h 996950"/>
              <a:gd name="connsiteX24" fmla="*/ 0 w 1447800"/>
              <a:gd name="connsiteY24" fmla="*/ 0 h 996950"/>
              <a:gd name="connsiteX25" fmla="*/ 1447800 w 1447800"/>
              <a:gd name="connsiteY25" fmla="*/ 0 h 996950"/>
              <a:gd name="connsiteX26" fmla="*/ 1447800 w 1447800"/>
              <a:gd name="connsiteY26" fmla="*/ 996950 h 996950"/>
              <a:gd name="connsiteX27" fmla="*/ 0 w 1447800"/>
              <a:gd name="connsiteY27" fmla="*/ 99695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47800" h="996950">
                <a:moveTo>
                  <a:pt x="397573" y="555274"/>
                </a:moveTo>
                <a:lnTo>
                  <a:pt x="550750" y="555274"/>
                </a:lnTo>
                <a:cubicBezTo>
                  <a:pt x="587926" y="555274"/>
                  <a:pt x="609173" y="579504"/>
                  <a:pt x="609173" y="609138"/>
                </a:cubicBezTo>
                <a:cubicBezTo>
                  <a:pt x="609173" y="641445"/>
                  <a:pt x="587025" y="663002"/>
                  <a:pt x="550750" y="663002"/>
                </a:cubicBezTo>
                <a:lnTo>
                  <a:pt x="550750" y="662973"/>
                </a:lnTo>
                <a:lnTo>
                  <a:pt x="397573" y="662973"/>
                </a:lnTo>
                <a:close/>
                <a:moveTo>
                  <a:pt x="397573" y="324565"/>
                </a:moveTo>
                <a:lnTo>
                  <a:pt x="545431" y="324565"/>
                </a:lnTo>
                <a:cubicBezTo>
                  <a:pt x="576415" y="324565"/>
                  <a:pt x="597663" y="345221"/>
                  <a:pt x="597663" y="373926"/>
                </a:cubicBezTo>
                <a:cubicBezTo>
                  <a:pt x="597663" y="402631"/>
                  <a:pt x="576415" y="424188"/>
                  <a:pt x="545431" y="424188"/>
                </a:cubicBezTo>
                <a:lnTo>
                  <a:pt x="397573" y="424188"/>
                </a:lnTo>
                <a:close/>
                <a:moveTo>
                  <a:pt x="847367" y="194408"/>
                </a:moveTo>
                <a:lnTo>
                  <a:pt x="847367" y="793130"/>
                </a:lnTo>
                <a:lnTo>
                  <a:pt x="1236966" y="793130"/>
                </a:lnTo>
                <a:lnTo>
                  <a:pt x="1236966" y="658499"/>
                </a:lnTo>
                <a:lnTo>
                  <a:pt x="999672" y="658499"/>
                </a:lnTo>
                <a:lnTo>
                  <a:pt x="999672" y="194408"/>
                </a:lnTo>
                <a:close/>
                <a:moveTo>
                  <a:pt x="245268" y="194408"/>
                </a:moveTo>
                <a:lnTo>
                  <a:pt x="245268" y="793130"/>
                </a:lnTo>
                <a:lnTo>
                  <a:pt x="590599" y="793130"/>
                </a:lnTo>
                <a:cubicBezTo>
                  <a:pt x="706601" y="793130"/>
                  <a:pt x="764151" y="717738"/>
                  <a:pt x="764151" y="630666"/>
                </a:cubicBezTo>
                <a:cubicBezTo>
                  <a:pt x="764151" y="555274"/>
                  <a:pt x="714565" y="494234"/>
                  <a:pt x="651695" y="484356"/>
                </a:cubicBezTo>
                <a:cubicBezTo>
                  <a:pt x="707473" y="471776"/>
                  <a:pt x="752641" y="421514"/>
                  <a:pt x="752641" y="347022"/>
                </a:cubicBezTo>
                <a:cubicBezTo>
                  <a:pt x="752641" y="272530"/>
                  <a:pt x="696835" y="194408"/>
                  <a:pt x="579961" y="194408"/>
                </a:cubicBezTo>
                <a:close/>
                <a:moveTo>
                  <a:pt x="0" y="0"/>
                </a:moveTo>
                <a:lnTo>
                  <a:pt x="1447800" y="0"/>
                </a:lnTo>
                <a:lnTo>
                  <a:pt x="1447800" y="996950"/>
                </a:lnTo>
                <a:lnTo>
                  <a:pt x="0" y="9969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721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l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55A43-FD7E-7E59-3079-D314526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1" y="1771650"/>
            <a:ext cx="7848600" cy="3721099"/>
          </a:xfrm>
        </p:spPr>
        <p:txBody>
          <a:bodyPr/>
          <a:lstStyle>
            <a:lvl1pPr algn="ctr">
              <a:lnSpc>
                <a:spcPct val="80000"/>
              </a:lnSpc>
              <a:defRPr sz="6500" cap="all" baseline="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1781580-CCA0-4CE0-1852-A86063F13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pPr/>
              <a:t>15-04-2026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A8255DA-DA36-4D08-8FE6-BD66F452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0655E44-1FB6-C227-E190-92E7009EE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5900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ø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572400"/>
            <a:ext cx="8286801" cy="9056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Kombinationstegning: figur 6">
            <a:extLst>
              <a:ext uri="{FF2B5EF4-FFF2-40B4-BE49-F238E27FC236}">
                <a16:creationId xmlns:a16="http://schemas.microsoft.com/office/drawing/2014/main" id="{96FC5395-071E-81F8-CA15-36D0C500BCA9}"/>
              </a:ext>
            </a:extLst>
          </p:cNvPr>
          <p:cNvSpPr/>
          <p:nvPr userDrawn="1"/>
        </p:nvSpPr>
        <p:spPr>
          <a:xfrm>
            <a:off x="11051457" y="404813"/>
            <a:ext cx="726205" cy="500062"/>
          </a:xfrm>
          <a:custGeom>
            <a:avLst/>
            <a:gdLst>
              <a:gd name="connsiteX0" fmla="*/ 397573 w 1447800"/>
              <a:gd name="connsiteY0" fmla="*/ 555274 h 996950"/>
              <a:gd name="connsiteX1" fmla="*/ 550750 w 1447800"/>
              <a:gd name="connsiteY1" fmla="*/ 555274 h 996950"/>
              <a:gd name="connsiteX2" fmla="*/ 609173 w 1447800"/>
              <a:gd name="connsiteY2" fmla="*/ 609138 h 996950"/>
              <a:gd name="connsiteX3" fmla="*/ 550750 w 1447800"/>
              <a:gd name="connsiteY3" fmla="*/ 663002 h 996950"/>
              <a:gd name="connsiteX4" fmla="*/ 550750 w 1447800"/>
              <a:gd name="connsiteY4" fmla="*/ 662973 h 996950"/>
              <a:gd name="connsiteX5" fmla="*/ 397573 w 1447800"/>
              <a:gd name="connsiteY5" fmla="*/ 662973 h 996950"/>
              <a:gd name="connsiteX6" fmla="*/ 397573 w 1447800"/>
              <a:gd name="connsiteY6" fmla="*/ 324565 h 996950"/>
              <a:gd name="connsiteX7" fmla="*/ 545431 w 1447800"/>
              <a:gd name="connsiteY7" fmla="*/ 324565 h 996950"/>
              <a:gd name="connsiteX8" fmla="*/ 597663 w 1447800"/>
              <a:gd name="connsiteY8" fmla="*/ 373926 h 996950"/>
              <a:gd name="connsiteX9" fmla="*/ 545431 w 1447800"/>
              <a:gd name="connsiteY9" fmla="*/ 424188 h 996950"/>
              <a:gd name="connsiteX10" fmla="*/ 397573 w 1447800"/>
              <a:gd name="connsiteY10" fmla="*/ 424188 h 996950"/>
              <a:gd name="connsiteX11" fmla="*/ 847367 w 1447800"/>
              <a:gd name="connsiteY11" fmla="*/ 194408 h 996950"/>
              <a:gd name="connsiteX12" fmla="*/ 847367 w 1447800"/>
              <a:gd name="connsiteY12" fmla="*/ 793130 h 996950"/>
              <a:gd name="connsiteX13" fmla="*/ 1236966 w 1447800"/>
              <a:gd name="connsiteY13" fmla="*/ 793130 h 996950"/>
              <a:gd name="connsiteX14" fmla="*/ 1236966 w 1447800"/>
              <a:gd name="connsiteY14" fmla="*/ 658499 h 996950"/>
              <a:gd name="connsiteX15" fmla="*/ 999672 w 1447800"/>
              <a:gd name="connsiteY15" fmla="*/ 658499 h 996950"/>
              <a:gd name="connsiteX16" fmla="*/ 999672 w 1447800"/>
              <a:gd name="connsiteY16" fmla="*/ 194408 h 996950"/>
              <a:gd name="connsiteX17" fmla="*/ 245268 w 1447800"/>
              <a:gd name="connsiteY17" fmla="*/ 194408 h 996950"/>
              <a:gd name="connsiteX18" fmla="*/ 245268 w 1447800"/>
              <a:gd name="connsiteY18" fmla="*/ 793130 h 996950"/>
              <a:gd name="connsiteX19" fmla="*/ 590599 w 1447800"/>
              <a:gd name="connsiteY19" fmla="*/ 793130 h 996950"/>
              <a:gd name="connsiteX20" fmla="*/ 764151 w 1447800"/>
              <a:gd name="connsiteY20" fmla="*/ 630666 h 996950"/>
              <a:gd name="connsiteX21" fmla="*/ 651695 w 1447800"/>
              <a:gd name="connsiteY21" fmla="*/ 484356 h 996950"/>
              <a:gd name="connsiteX22" fmla="*/ 752641 w 1447800"/>
              <a:gd name="connsiteY22" fmla="*/ 347022 h 996950"/>
              <a:gd name="connsiteX23" fmla="*/ 579961 w 1447800"/>
              <a:gd name="connsiteY23" fmla="*/ 194408 h 996950"/>
              <a:gd name="connsiteX24" fmla="*/ 0 w 1447800"/>
              <a:gd name="connsiteY24" fmla="*/ 0 h 996950"/>
              <a:gd name="connsiteX25" fmla="*/ 1447800 w 1447800"/>
              <a:gd name="connsiteY25" fmla="*/ 0 h 996950"/>
              <a:gd name="connsiteX26" fmla="*/ 1447800 w 1447800"/>
              <a:gd name="connsiteY26" fmla="*/ 996950 h 996950"/>
              <a:gd name="connsiteX27" fmla="*/ 0 w 1447800"/>
              <a:gd name="connsiteY27" fmla="*/ 99695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47800" h="996950">
                <a:moveTo>
                  <a:pt x="397573" y="555274"/>
                </a:moveTo>
                <a:lnTo>
                  <a:pt x="550750" y="555274"/>
                </a:lnTo>
                <a:cubicBezTo>
                  <a:pt x="587926" y="555274"/>
                  <a:pt x="609173" y="579504"/>
                  <a:pt x="609173" y="609138"/>
                </a:cubicBezTo>
                <a:cubicBezTo>
                  <a:pt x="609173" y="641445"/>
                  <a:pt x="587025" y="663002"/>
                  <a:pt x="550750" y="663002"/>
                </a:cubicBezTo>
                <a:lnTo>
                  <a:pt x="550750" y="662973"/>
                </a:lnTo>
                <a:lnTo>
                  <a:pt x="397573" y="662973"/>
                </a:lnTo>
                <a:close/>
                <a:moveTo>
                  <a:pt x="397573" y="324565"/>
                </a:moveTo>
                <a:lnTo>
                  <a:pt x="545431" y="324565"/>
                </a:lnTo>
                <a:cubicBezTo>
                  <a:pt x="576415" y="324565"/>
                  <a:pt x="597663" y="345221"/>
                  <a:pt x="597663" y="373926"/>
                </a:cubicBezTo>
                <a:cubicBezTo>
                  <a:pt x="597663" y="402631"/>
                  <a:pt x="576415" y="424188"/>
                  <a:pt x="545431" y="424188"/>
                </a:cubicBezTo>
                <a:lnTo>
                  <a:pt x="397573" y="424188"/>
                </a:lnTo>
                <a:close/>
                <a:moveTo>
                  <a:pt x="847367" y="194408"/>
                </a:moveTo>
                <a:lnTo>
                  <a:pt x="847367" y="793130"/>
                </a:lnTo>
                <a:lnTo>
                  <a:pt x="1236966" y="793130"/>
                </a:lnTo>
                <a:lnTo>
                  <a:pt x="1236966" y="658499"/>
                </a:lnTo>
                <a:lnTo>
                  <a:pt x="999672" y="658499"/>
                </a:lnTo>
                <a:lnTo>
                  <a:pt x="999672" y="194408"/>
                </a:lnTo>
                <a:close/>
                <a:moveTo>
                  <a:pt x="245268" y="194408"/>
                </a:moveTo>
                <a:lnTo>
                  <a:pt x="245268" y="793130"/>
                </a:lnTo>
                <a:lnTo>
                  <a:pt x="590599" y="793130"/>
                </a:lnTo>
                <a:cubicBezTo>
                  <a:pt x="706601" y="793130"/>
                  <a:pt x="764151" y="717738"/>
                  <a:pt x="764151" y="630666"/>
                </a:cubicBezTo>
                <a:cubicBezTo>
                  <a:pt x="764151" y="555274"/>
                  <a:pt x="714565" y="494234"/>
                  <a:pt x="651695" y="484356"/>
                </a:cubicBezTo>
                <a:cubicBezTo>
                  <a:pt x="707473" y="471776"/>
                  <a:pt x="752641" y="421514"/>
                  <a:pt x="752641" y="347022"/>
                </a:cubicBezTo>
                <a:cubicBezTo>
                  <a:pt x="752641" y="272530"/>
                  <a:pt x="696835" y="194408"/>
                  <a:pt x="579961" y="194408"/>
                </a:cubicBezTo>
                <a:close/>
                <a:moveTo>
                  <a:pt x="0" y="0"/>
                </a:moveTo>
                <a:lnTo>
                  <a:pt x="1447800" y="0"/>
                </a:lnTo>
                <a:lnTo>
                  <a:pt x="1447800" y="996950"/>
                </a:lnTo>
                <a:lnTo>
                  <a:pt x="0" y="9969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29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F304B8-4A27-83AD-A031-4D07DFA1C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404813"/>
            <a:ext cx="9144000" cy="3463864"/>
          </a:xfrm>
        </p:spPr>
        <p:txBody>
          <a:bodyPr anchor="b" anchorCtr="0"/>
          <a:lstStyle>
            <a:lvl1pPr algn="l">
              <a:lnSpc>
                <a:spcPct val="80000"/>
              </a:lnSpc>
              <a:defRPr sz="7500"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A9C1770-3067-1C53-228B-1F5CC0F07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914715"/>
            <a:ext cx="9144000" cy="82391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EB629A7-FFA0-E585-D663-514D985FB9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5887497"/>
            <a:ext cx="3009900" cy="307975"/>
          </a:xfrm>
        </p:spPr>
        <p:txBody>
          <a:bodyPr/>
          <a:lstStyle>
            <a:lvl1pPr marL="0" indent="0">
              <a:buNone/>
              <a:defRPr sz="21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Navn Navnesen</a:t>
            </a: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0EA327A1-AEEB-6BE3-5A2C-0900D0F905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6209759"/>
            <a:ext cx="3009900" cy="307975"/>
          </a:xfrm>
        </p:spPr>
        <p:txBody>
          <a:bodyPr/>
          <a:lstStyle>
            <a:lvl1pPr marL="0" indent="0">
              <a:buNone/>
              <a:defRPr sz="2100" cap="all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Dato 05.01.24</a:t>
            </a: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94D9C6C5-C2CB-641A-92F6-D65BED71F3F1}"/>
              </a:ext>
            </a:extLst>
          </p:cNvPr>
          <p:cNvGrpSpPr/>
          <p:nvPr userDrawn="1"/>
        </p:nvGrpSpPr>
        <p:grpSpPr>
          <a:xfrm>
            <a:off x="9977438" y="5486400"/>
            <a:ext cx="1447800" cy="996950"/>
            <a:chOff x="679450" y="5486400"/>
            <a:chExt cx="1447800" cy="99695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460563DD-E28D-D7F7-734E-CA4B728AA151}"/>
                </a:ext>
              </a:extLst>
            </p:cNvPr>
            <p:cNvSpPr/>
            <p:nvPr userDrawn="1"/>
          </p:nvSpPr>
          <p:spPr>
            <a:xfrm>
              <a:off x="679450" y="5486400"/>
              <a:ext cx="1447800" cy="9969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8EB0E17E-9145-6376-C036-DF93CCC1A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4718" y="5680808"/>
              <a:ext cx="990600" cy="599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50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571281"/>
            <a:ext cx="8286801" cy="905669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15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852E70B-4632-9943-00BC-4A21192D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2074AA1-FCCD-7F49-BB0C-46471C92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1107A5F-6FC7-4198-598C-FABF89E5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46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852E70B-4632-9943-00BC-4A21192D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2074AA1-FCCD-7F49-BB0C-46471C92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1107A5F-6FC7-4198-598C-FABF89E5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37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520FC7F-3932-CDAF-298D-C57B3250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pPr/>
              <a:t>15-04-2026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9B987F4-37A8-3E7C-45CB-35452C697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451E69D-02D3-F927-9228-1D192D97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Fast overskrift">
            <a:extLst>
              <a:ext uri="{FF2B5EF4-FFF2-40B4-BE49-F238E27FC236}">
                <a16:creationId xmlns:a16="http://schemas.microsoft.com/office/drawing/2014/main" id="{798F7C18-729E-8495-1358-13603D568A59}"/>
              </a:ext>
            </a:extLst>
          </p:cNvPr>
          <p:cNvSpPr txBox="1"/>
          <p:nvPr userDrawn="1"/>
        </p:nvSpPr>
        <p:spPr>
          <a:xfrm>
            <a:off x="766763" y="539750"/>
            <a:ext cx="10998198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26D445EC-6C77-8218-267C-F9B166FBD76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6763" y="1833789"/>
            <a:ext cx="228036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3B349D14-CAB5-88E9-CF90-5A2C76E703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3379" y="1833789"/>
            <a:ext cx="2160798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6F3D6A62-7D6E-2A6D-12EE-DBCD21DB419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74961" y="1815926"/>
            <a:ext cx="2358243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1 Forøg formindsk">
            <a:extLst>
              <a:ext uri="{FF2B5EF4-FFF2-40B4-BE49-F238E27FC236}">
                <a16:creationId xmlns:a16="http://schemas.microsoft.com/office/drawing/2014/main" id="{701D61A7-FF25-9C0F-1778-BFEB4CE933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27560" y="2877130"/>
            <a:ext cx="549328" cy="285228"/>
          </a:xfrm>
          <a:prstGeom prst="rect">
            <a:avLst/>
          </a:prstGeom>
        </p:spPr>
      </p:pic>
      <p:pic>
        <p:nvPicPr>
          <p:cNvPr id="22" name="2 Ny slide">
            <a:extLst>
              <a:ext uri="{FF2B5EF4-FFF2-40B4-BE49-F238E27FC236}">
                <a16:creationId xmlns:a16="http://schemas.microsoft.com/office/drawing/2014/main" id="{53442639-024F-706D-3437-49010E626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2941479" y="3538594"/>
            <a:ext cx="363713" cy="647461"/>
          </a:xfrm>
          <a:prstGeom prst="rect">
            <a:avLst/>
          </a:prstGeom>
        </p:spPr>
      </p:pic>
      <p:pic>
        <p:nvPicPr>
          <p:cNvPr id="23" name="3 Layout">
            <a:extLst>
              <a:ext uri="{FF2B5EF4-FFF2-40B4-BE49-F238E27FC236}">
                <a16:creationId xmlns:a16="http://schemas.microsoft.com/office/drawing/2014/main" id="{EC74EC0A-2582-517A-DBB1-DEB3D247D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2956944" y="4208198"/>
            <a:ext cx="593368" cy="192211"/>
          </a:xfrm>
          <a:prstGeom prst="rect">
            <a:avLst/>
          </a:prstGeom>
        </p:spPr>
      </p:pic>
      <p:pic>
        <p:nvPicPr>
          <p:cNvPr id="24" name="4 Nulstil">
            <a:extLst>
              <a:ext uri="{FF2B5EF4-FFF2-40B4-BE49-F238E27FC236}">
                <a16:creationId xmlns:a16="http://schemas.microsoft.com/office/drawing/2014/main" id="{AFC8FAF6-787A-9765-E178-B8327DD9A6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9647" y="5318642"/>
            <a:ext cx="547241" cy="197798"/>
          </a:xfrm>
          <a:prstGeom prst="rect">
            <a:avLst/>
          </a:prstGeom>
        </p:spPr>
      </p:pic>
      <p:pic>
        <p:nvPicPr>
          <p:cNvPr id="25" name="5 Indsæt billede">
            <a:extLst>
              <a:ext uri="{FF2B5EF4-FFF2-40B4-BE49-F238E27FC236}">
                <a16:creationId xmlns:a16="http://schemas.microsoft.com/office/drawing/2014/main" id="{CCE0934A-C51E-DFE6-8A36-7CABDE8CBA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30601" y="2075087"/>
            <a:ext cx="262151" cy="256054"/>
          </a:xfrm>
          <a:prstGeom prst="rect">
            <a:avLst/>
          </a:prstGeom>
        </p:spPr>
      </p:pic>
      <p:pic>
        <p:nvPicPr>
          <p:cNvPr id="26" name="6 Beskær">
            <a:extLst>
              <a:ext uri="{FF2B5EF4-FFF2-40B4-BE49-F238E27FC236}">
                <a16:creationId xmlns:a16="http://schemas.microsoft.com/office/drawing/2014/main" id="{67ECABE6-446B-EE25-072D-1C208AE2CA9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11233" y="2748409"/>
            <a:ext cx="337400" cy="321707"/>
          </a:xfrm>
          <a:prstGeom prst="rect">
            <a:avLst/>
          </a:prstGeom>
        </p:spPr>
      </p:pic>
      <p:pic>
        <p:nvPicPr>
          <p:cNvPr id="27" name="7 Skalér billede">
            <a:extLst>
              <a:ext uri="{FF2B5EF4-FFF2-40B4-BE49-F238E27FC236}">
                <a16:creationId xmlns:a16="http://schemas.microsoft.com/office/drawing/2014/main" id="{25C829DE-8184-6D74-872B-717131D51AB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888938" y="3242399"/>
            <a:ext cx="359695" cy="335309"/>
          </a:xfrm>
          <a:prstGeom prst="rect">
            <a:avLst/>
          </a:prstGeom>
        </p:spPr>
      </p:pic>
      <p:sp>
        <p:nvSpPr>
          <p:cNvPr id="28" name="Text Box 4">
            <a:extLst>
              <a:ext uri="{FF2B5EF4-FFF2-40B4-BE49-F238E27FC236}">
                <a16:creationId xmlns:a16="http://schemas.microsoft.com/office/drawing/2014/main" id="{8D57795B-709F-FBBA-7676-DCDD394968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264440" y="1815926"/>
            <a:ext cx="235824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 over temaets farver, kan du også vælge nuancer af farverne. I højre side af hvert slide er der en oversigt over farver, som du kan bruge ved hjælp af pipetten. Du finder pipetten nederst i farveværktøjet, når du skal vælge farve til et objekt eller tekst.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4CE6F56-9D11-1EAF-21D2-C0B13A4393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274110" y="3087978"/>
            <a:ext cx="1302099" cy="2331665"/>
          </a:xfrm>
          <a:prstGeom prst="rect">
            <a:avLst/>
          </a:prstGeom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9BF8C177-7316-5F80-EB4C-8AE8B6E8D43C}"/>
              </a:ext>
            </a:extLst>
          </p:cNvPr>
          <p:cNvCxnSpPr>
            <a:cxnSpLocks/>
          </p:cNvCxnSpPr>
          <p:nvPr userDrawn="1"/>
        </p:nvCxnSpPr>
        <p:spPr>
          <a:xfrm>
            <a:off x="10780987" y="3361271"/>
            <a:ext cx="1411013" cy="0"/>
          </a:xfrm>
          <a:prstGeom prst="line">
            <a:avLst/>
          </a:prstGeom>
          <a:ln w="101600">
            <a:solidFill>
              <a:schemeClr val="accent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lede 1">
            <a:extLst>
              <a:ext uri="{FF2B5EF4-FFF2-40B4-BE49-F238E27FC236}">
                <a16:creationId xmlns:a16="http://schemas.microsoft.com/office/drawing/2014/main" id="{33BBE1FA-E21A-59ED-3EC0-64B37AE28F6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2042" y="1027906"/>
            <a:ext cx="2895036" cy="453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7">
            <a:extLst>
              <a:ext uri="{FF2B5EF4-FFF2-40B4-BE49-F238E27FC236}">
                <a16:creationId xmlns:a16="http://schemas.microsoft.com/office/drawing/2014/main" id="{2B3B261F-7A69-657E-86BB-0DFB03D56C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05877" y="0"/>
            <a:ext cx="4686123" cy="6858000"/>
          </a:xfrm>
        </p:spPr>
        <p:txBody>
          <a:bodyPr tIns="2520000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F304B8-4A27-83AD-A031-4D07DFA1C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2286000"/>
            <a:ext cx="6498609" cy="1143000"/>
          </a:xfrm>
        </p:spPr>
        <p:txBody>
          <a:bodyPr anchor="b" anchorCtr="0"/>
          <a:lstStyle>
            <a:lvl1pPr algn="l">
              <a:lnSpc>
                <a:spcPct val="80000"/>
              </a:lnSpc>
              <a:defRPr sz="6500"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A9C1770-3067-1C53-228B-1F5CC0F07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475038"/>
            <a:ext cx="6498609" cy="70167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EB629A7-FFA0-E585-D663-514D985FB9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630677"/>
            <a:ext cx="3009900" cy="307975"/>
          </a:xfrm>
        </p:spPr>
        <p:txBody>
          <a:bodyPr/>
          <a:lstStyle>
            <a:lvl1pPr marL="0" indent="0">
              <a:buNone/>
              <a:defRPr sz="21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Navn Navnesen</a:t>
            </a: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0EA327A1-AEEB-6BE3-5A2C-0900D0F905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952939"/>
            <a:ext cx="3009900" cy="307975"/>
          </a:xfrm>
        </p:spPr>
        <p:txBody>
          <a:bodyPr/>
          <a:lstStyle>
            <a:lvl1pPr marL="0" indent="0">
              <a:buNone/>
              <a:defRPr sz="2100" cap="all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Dato 05.01.24</a:t>
            </a:r>
          </a:p>
        </p:txBody>
      </p:sp>
      <p:sp>
        <p:nvSpPr>
          <p:cNvPr id="5" name="Kombinationstegning: figur 4">
            <a:extLst>
              <a:ext uri="{FF2B5EF4-FFF2-40B4-BE49-F238E27FC236}">
                <a16:creationId xmlns:a16="http://schemas.microsoft.com/office/drawing/2014/main" id="{8D913668-5C3F-CBD9-7A7A-71D6E8C6CDE2}"/>
              </a:ext>
            </a:extLst>
          </p:cNvPr>
          <p:cNvSpPr/>
          <p:nvPr userDrawn="1"/>
        </p:nvSpPr>
        <p:spPr>
          <a:xfrm>
            <a:off x="762000" y="5486400"/>
            <a:ext cx="1447800" cy="996950"/>
          </a:xfrm>
          <a:custGeom>
            <a:avLst/>
            <a:gdLst>
              <a:gd name="connsiteX0" fmla="*/ 397573 w 1447800"/>
              <a:gd name="connsiteY0" fmla="*/ 555274 h 996950"/>
              <a:gd name="connsiteX1" fmla="*/ 550750 w 1447800"/>
              <a:gd name="connsiteY1" fmla="*/ 555274 h 996950"/>
              <a:gd name="connsiteX2" fmla="*/ 609173 w 1447800"/>
              <a:gd name="connsiteY2" fmla="*/ 609138 h 996950"/>
              <a:gd name="connsiteX3" fmla="*/ 550750 w 1447800"/>
              <a:gd name="connsiteY3" fmla="*/ 663002 h 996950"/>
              <a:gd name="connsiteX4" fmla="*/ 550750 w 1447800"/>
              <a:gd name="connsiteY4" fmla="*/ 662973 h 996950"/>
              <a:gd name="connsiteX5" fmla="*/ 397573 w 1447800"/>
              <a:gd name="connsiteY5" fmla="*/ 662973 h 996950"/>
              <a:gd name="connsiteX6" fmla="*/ 397573 w 1447800"/>
              <a:gd name="connsiteY6" fmla="*/ 324565 h 996950"/>
              <a:gd name="connsiteX7" fmla="*/ 545431 w 1447800"/>
              <a:gd name="connsiteY7" fmla="*/ 324565 h 996950"/>
              <a:gd name="connsiteX8" fmla="*/ 597663 w 1447800"/>
              <a:gd name="connsiteY8" fmla="*/ 373926 h 996950"/>
              <a:gd name="connsiteX9" fmla="*/ 545431 w 1447800"/>
              <a:gd name="connsiteY9" fmla="*/ 424188 h 996950"/>
              <a:gd name="connsiteX10" fmla="*/ 397573 w 1447800"/>
              <a:gd name="connsiteY10" fmla="*/ 424188 h 996950"/>
              <a:gd name="connsiteX11" fmla="*/ 847367 w 1447800"/>
              <a:gd name="connsiteY11" fmla="*/ 194408 h 996950"/>
              <a:gd name="connsiteX12" fmla="*/ 847367 w 1447800"/>
              <a:gd name="connsiteY12" fmla="*/ 793130 h 996950"/>
              <a:gd name="connsiteX13" fmla="*/ 1236966 w 1447800"/>
              <a:gd name="connsiteY13" fmla="*/ 793130 h 996950"/>
              <a:gd name="connsiteX14" fmla="*/ 1236966 w 1447800"/>
              <a:gd name="connsiteY14" fmla="*/ 658499 h 996950"/>
              <a:gd name="connsiteX15" fmla="*/ 999672 w 1447800"/>
              <a:gd name="connsiteY15" fmla="*/ 658499 h 996950"/>
              <a:gd name="connsiteX16" fmla="*/ 999672 w 1447800"/>
              <a:gd name="connsiteY16" fmla="*/ 194408 h 996950"/>
              <a:gd name="connsiteX17" fmla="*/ 245268 w 1447800"/>
              <a:gd name="connsiteY17" fmla="*/ 194408 h 996950"/>
              <a:gd name="connsiteX18" fmla="*/ 245268 w 1447800"/>
              <a:gd name="connsiteY18" fmla="*/ 793130 h 996950"/>
              <a:gd name="connsiteX19" fmla="*/ 590599 w 1447800"/>
              <a:gd name="connsiteY19" fmla="*/ 793130 h 996950"/>
              <a:gd name="connsiteX20" fmla="*/ 764151 w 1447800"/>
              <a:gd name="connsiteY20" fmla="*/ 630666 h 996950"/>
              <a:gd name="connsiteX21" fmla="*/ 651695 w 1447800"/>
              <a:gd name="connsiteY21" fmla="*/ 484356 h 996950"/>
              <a:gd name="connsiteX22" fmla="*/ 752641 w 1447800"/>
              <a:gd name="connsiteY22" fmla="*/ 347022 h 996950"/>
              <a:gd name="connsiteX23" fmla="*/ 579961 w 1447800"/>
              <a:gd name="connsiteY23" fmla="*/ 194408 h 996950"/>
              <a:gd name="connsiteX24" fmla="*/ 0 w 1447800"/>
              <a:gd name="connsiteY24" fmla="*/ 0 h 996950"/>
              <a:gd name="connsiteX25" fmla="*/ 1447800 w 1447800"/>
              <a:gd name="connsiteY25" fmla="*/ 0 h 996950"/>
              <a:gd name="connsiteX26" fmla="*/ 1447800 w 1447800"/>
              <a:gd name="connsiteY26" fmla="*/ 996950 h 996950"/>
              <a:gd name="connsiteX27" fmla="*/ 0 w 1447800"/>
              <a:gd name="connsiteY27" fmla="*/ 99695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47800" h="996950">
                <a:moveTo>
                  <a:pt x="397573" y="555274"/>
                </a:moveTo>
                <a:lnTo>
                  <a:pt x="550750" y="555274"/>
                </a:lnTo>
                <a:cubicBezTo>
                  <a:pt x="587926" y="555274"/>
                  <a:pt x="609173" y="579504"/>
                  <a:pt x="609173" y="609138"/>
                </a:cubicBezTo>
                <a:cubicBezTo>
                  <a:pt x="609173" y="641445"/>
                  <a:pt x="587025" y="663002"/>
                  <a:pt x="550750" y="663002"/>
                </a:cubicBezTo>
                <a:lnTo>
                  <a:pt x="550750" y="662973"/>
                </a:lnTo>
                <a:lnTo>
                  <a:pt x="397573" y="662973"/>
                </a:lnTo>
                <a:close/>
                <a:moveTo>
                  <a:pt x="397573" y="324565"/>
                </a:moveTo>
                <a:lnTo>
                  <a:pt x="545431" y="324565"/>
                </a:lnTo>
                <a:cubicBezTo>
                  <a:pt x="576415" y="324565"/>
                  <a:pt x="597663" y="345221"/>
                  <a:pt x="597663" y="373926"/>
                </a:cubicBezTo>
                <a:cubicBezTo>
                  <a:pt x="597663" y="402631"/>
                  <a:pt x="576415" y="424188"/>
                  <a:pt x="545431" y="424188"/>
                </a:cubicBezTo>
                <a:lnTo>
                  <a:pt x="397573" y="424188"/>
                </a:lnTo>
                <a:close/>
                <a:moveTo>
                  <a:pt x="847367" y="194408"/>
                </a:moveTo>
                <a:lnTo>
                  <a:pt x="847367" y="793130"/>
                </a:lnTo>
                <a:lnTo>
                  <a:pt x="1236966" y="793130"/>
                </a:lnTo>
                <a:lnTo>
                  <a:pt x="1236966" y="658499"/>
                </a:lnTo>
                <a:lnTo>
                  <a:pt x="999672" y="658499"/>
                </a:lnTo>
                <a:lnTo>
                  <a:pt x="999672" y="194408"/>
                </a:lnTo>
                <a:close/>
                <a:moveTo>
                  <a:pt x="245268" y="194408"/>
                </a:moveTo>
                <a:lnTo>
                  <a:pt x="245268" y="793130"/>
                </a:lnTo>
                <a:lnTo>
                  <a:pt x="590599" y="793130"/>
                </a:lnTo>
                <a:cubicBezTo>
                  <a:pt x="706601" y="793130"/>
                  <a:pt x="764151" y="717738"/>
                  <a:pt x="764151" y="630666"/>
                </a:cubicBezTo>
                <a:cubicBezTo>
                  <a:pt x="764151" y="555274"/>
                  <a:pt x="714565" y="494234"/>
                  <a:pt x="651695" y="484356"/>
                </a:cubicBezTo>
                <a:cubicBezTo>
                  <a:pt x="707473" y="471776"/>
                  <a:pt x="752641" y="421514"/>
                  <a:pt x="752641" y="347022"/>
                </a:cubicBezTo>
                <a:cubicBezTo>
                  <a:pt x="752641" y="272530"/>
                  <a:pt x="696835" y="194408"/>
                  <a:pt x="579961" y="194408"/>
                </a:cubicBezTo>
                <a:close/>
                <a:moveTo>
                  <a:pt x="0" y="0"/>
                </a:moveTo>
                <a:lnTo>
                  <a:pt x="1447800" y="0"/>
                </a:lnTo>
                <a:lnTo>
                  <a:pt x="1447800" y="996950"/>
                </a:lnTo>
                <a:lnTo>
                  <a:pt x="0" y="9969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04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A826FA-4FCF-735A-51D8-4E78223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pPr/>
              <a:t>15-04-2026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E234210-A74A-283D-B3FE-0FE08EE8D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9CEC077-E2CF-18E4-538A-4AAA27817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3A3FCB4-13B6-EAC3-3BB2-D2B5748F1ED0}"/>
              </a:ext>
            </a:extLst>
          </p:cNvPr>
          <p:cNvSpPr txBox="1"/>
          <p:nvPr userDrawn="1"/>
        </p:nvSpPr>
        <p:spPr>
          <a:xfrm>
            <a:off x="766763" y="1724066"/>
            <a:ext cx="3182112" cy="103368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 defTabSz="914309">
              <a:lnSpc>
                <a:spcPct val="120000"/>
              </a:lnSpc>
              <a:spcBef>
                <a:spcPts val="1000"/>
              </a:spcBef>
              <a:buNone/>
            </a:pPr>
            <a:r>
              <a:rPr lang="da-DK" sz="6000" kern="1200" spc="-5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B8788C52-DF08-76F4-4E13-DAEA92FFA5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9996" y="1960776"/>
            <a:ext cx="5105242" cy="627234"/>
          </a:xfrm>
        </p:spPr>
        <p:txBody>
          <a:bodyPr anchor="ctr" anchorCtr="0"/>
          <a:lstStyle>
            <a:lvl1pPr marL="0" indent="0">
              <a:buNone/>
              <a:defRPr sz="2400"/>
            </a:lvl1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19" name="Pladsholder til tekst 17">
            <a:extLst>
              <a:ext uri="{FF2B5EF4-FFF2-40B4-BE49-F238E27FC236}">
                <a16:creationId xmlns:a16="http://schemas.microsoft.com/office/drawing/2014/main" id="{22B5497B-06C5-F6D6-4978-B768C9E772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83640" y="1960776"/>
            <a:ext cx="888365" cy="627234"/>
          </a:xfrm>
        </p:spPr>
        <p:txBody>
          <a:bodyPr anchor="ctr" anchorCtr="0"/>
          <a:lstStyle>
            <a:lvl1pPr marL="0" indent="0" algn="r"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01</a:t>
            </a:r>
          </a:p>
        </p:txBody>
      </p:sp>
      <p:sp>
        <p:nvSpPr>
          <p:cNvPr id="2" name="Pladsholder til tekst 17">
            <a:extLst>
              <a:ext uri="{FF2B5EF4-FFF2-40B4-BE49-F238E27FC236}">
                <a16:creationId xmlns:a16="http://schemas.microsoft.com/office/drawing/2014/main" id="{9C119265-5723-A124-12E0-CBD089A10D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9996" y="2776018"/>
            <a:ext cx="5105242" cy="627234"/>
          </a:xfrm>
        </p:spPr>
        <p:txBody>
          <a:bodyPr anchor="ctr" anchorCtr="0"/>
          <a:lstStyle>
            <a:lvl1pPr marL="0" indent="0">
              <a:buNone/>
              <a:defRPr sz="2400"/>
            </a:lvl1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7" name="Pladsholder til tekst 17">
            <a:extLst>
              <a:ext uri="{FF2B5EF4-FFF2-40B4-BE49-F238E27FC236}">
                <a16:creationId xmlns:a16="http://schemas.microsoft.com/office/drawing/2014/main" id="{4935C59A-EC21-560A-9448-F14F7721E0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83640" y="2776018"/>
            <a:ext cx="888365" cy="627234"/>
          </a:xfrm>
        </p:spPr>
        <p:txBody>
          <a:bodyPr anchor="ctr" anchorCtr="0"/>
          <a:lstStyle>
            <a:lvl1pPr marL="0" indent="0" algn="r"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01</a:t>
            </a:r>
          </a:p>
        </p:txBody>
      </p:sp>
      <p:sp>
        <p:nvSpPr>
          <p:cNvPr id="8" name="Pladsholder til tekst 17">
            <a:extLst>
              <a:ext uri="{FF2B5EF4-FFF2-40B4-BE49-F238E27FC236}">
                <a16:creationId xmlns:a16="http://schemas.microsoft.com/office/drawing/2014/main" id="{D0331BBF-F711-A898-6599-416D4C3196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9996" y="3591260"/>
            <a:ext cx="5105242" cy="627234"/>
          </a:xfrm>
        </p:spPr>
        <p:txBody>
          <a:bodyPr anchor="ctr" anchorCtr="0"/>
          <a:lstStyle>
            <a:lvl1pPr marL="0" indent="0">
              <a:buNone/>
              <a:defRPr sz="2400"/>
            </a:lvl1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9" name="Pladsholder til tekst 17">
            <a:extLst>
              <a:ext uri="{FF2B5EF4-FFF2-40B4-BE49-F238E27FC236}">
                <a16:creationId xmlns:a16="http://schemas.microsoft.com/office/drawing/2014/main" id="{F438FBCC-1507-A849-EBB8-C0873D3CA3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83640" y="3591260"/>
            <a:ext cx="888365" cy="627234"/>
          </a:xfrm>
        </p:spPr>
        <p:txBody>
          <a:bodyPr anchor="ctr" anchorCtr="0"/>
          <a:lstStyle>
            <a:lvl1pPr marL="0" indent="0" algn="r"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01</a:t>
            </a:r>
          </a:p>
        </p:txBody>
      </p:sp>
      <p:sp>
        <p:nvSpPr>
          <p:cNvPr id="10" name="Pladsholder til tekst 17">
            <a:extLst>
              <a:ext uri="{FF2B5EF4-FFF2-40B4-BE49-F238E27FC236}">
                <a16:creationId xmlns:a16="http://schemas.microsoft.com/office/drawing/2014/main" id="{21EC2F4D-7FD4-090D-7654-901DE5661D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9996" y="4406502"/>
            <a:ext cx="5105242" cy="627234"/>
          </a:xfrm>
        </p:spPr>
        <p:txBody>
          <a:bodyPr anchor="ctr" anchorCtr="0"/>
          <a:lstStyle>
            <a:lvl1pPr marL="0" indent="0">
              <a:buNone/>
              <a:defRPr sz="2400"/>
            </a:lvl1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11" name="Pladsholder til tekst 17">
            <a:extLst>
              <a:ext uri="{FF2B5EF4-FFF2-40B4-BE49-F238E27FC236}">
                <a16:creationId xmlns:a16="http://schemas.microsoft.com/office/drawing/2014/main" id="{D4207BE7-017F-32E2-A21A-5FB827F235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83640" y="4406502"/>
            <a:ext cx="888365" cy="627234"/>
          </a:xfrm>
        </p:spPr>
        <p:txBody>
          <a:bodyPr anchor="ctr" anchorCtr="0"/>
          <a:lstStyle>
            <a:lvl1pPr marL="0" indent="0" algn="r"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01</a:t>
            </a:r>
          </a:p>
        </p:txBody>
      </p:sp>
      <p:sp>
        <p:nvSpPr>
          <p:cNvPr id="12" name="Pladsholder til tekst 17">
            <a:extLst>
              <a:ext uri="{FF2B5EF4-FFF2-40B4-BE49-F238E27FC236}">
                <a16:creationId xmlns:a16="http://schemas.microsoft.com/office/drawing/2014/main" id="{85D19F66-116C-F422-DE4F-A4D2710CE2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19996" y="5221744"/>
            <a:ext cx="5105242" cy="627234"/>
          </a:xfrm>
        </p:spPr>
        <p:txBody>
          <a:bodyPr anchor="ctr" anchorCtr="0"/>
          <a:lstStyle>
            <a:lvl1pPr marL="0" indent="0">
              <a:buNone/>
              <a:defRPr sz="2400"/>
            </a:lvl1pPr>
          </a:lstStyle>
          <a:p>
            <a:pPr lvl="0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endParaRPr lang="da-DK" dirty="0"/>
          </a:p>
        </p:txBody>
      </p:sp>
      <p:sp>
        <p:nvSpPr>
          <p:cNvPr id="13" name="Pladsholder til tekst 17">
            <a:extLst>
              <a:ext uri="{FF2B5EF4-FFF2-40B4-BE49-F238E27FC236}">
                <a16:creationId xmlns:a16="http://schemas.microsoft.com/office/drawing/2014/main" id="{DD58A1BD-ED1F-5834-070B-5F9B104EBC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83640" y="5221744"/>
            <a:ext cx="888365" cy="627234"/>
          </a:xfrm>
        </p:spPr>
        <p:txBody>
          <a:bodyPr anchor="ctr" anchorCtr="0"/>
          <a:lstStyle>
            <a:lvl1pPr marL="0" indent="0" algn="r"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2685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sim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571281"/>
            <a:ext cx="10658475" cy="905669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39F135-7C5C-5273-2B8D-48A85676E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3" y="1553151"/>
            <a:ext cx="10658475" cy="4900036"/>
          </a:xfrm>
        </p:spPr>
        <p:txBody>
          <a:bodyPr/>
          <a:lstStyle/>
          <a:p>
            <a:pPr lvl="0"/>
            <a:r>
              <a:rPr lang="da-DK" dirty="0"/>
              <a:t>Niveau 1 (</a:t>
            </a:r>
            <a:r>
              <a:rPr lang="da-DK" dirty="0" err="1"/>
              <a:t>Enter+TAB</a:t>
            </a:r>
            <a:r>
              <a:rPr lang="da-DK" dirty="0"/>
              <a:t> for næste niveau, SHIFT+TAB for at gå tilbage i niveau)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</a:p>
          <a:p>
            <a:pPr lvl="5"/>
            <a:r>
              <a:rPr lang="da-DK" dirty="0"/>
              <a:t>Niveau 6</a:t>
            </a:r>
          </a:p>
          <a:p>
            <a:pPr lvl="6"/>
            <a:r>
              <a:rPr lang="da-DK" dirty="0"/>
              <a:t>Niveau 7</a:t>
            </a:r>
          </a:p>
          <a:p>
            <a:pPr lvl="7"/>
            <a:r>
              <a:rPr lang="da-DK" dirty="0"/>
              <a:t>Niveau 8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simpel 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571281"/>
            <a:ext cx="10658475" cy="905669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39F135-7C5C-5273-2B8D-48A85676E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3" y="1553151"/>
            <a:ext cx="10658475" cy="4900036"/>
          </a:xfrm>
        </p:spPr>
        <p:txBody>
          <a:bodyPr/>
          <a:lstStyle/>
          <a:p>
            <a:pPr lvl="0"/>
            <a:r>
              <a:rPr lang="da-DK" dirty="0"/>
              <a:t>Niveau 1 (</a:t>
            </a:r>
            <a:r>
              <a:rPr lang="da-DK" dirty="0" err="1"/>
              <a:t>Enter+TAB</a:t>
            </a:r>
            <a:r>
              <a:rPr lang="da-DK" dirty="0"/>
              <a:t> for næste niveau, SHIFT+TAB for at gå tilbage i niveau)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</a:p>
          <a:p>
            <a:pPr lvl="5"/>
            <a:r>
              <a:rPr lang="da-DK" dirty="0"/>
              <a:t>Niveau 6</a:t>
            </a:r>
          </a:p>
          <a:p>
            <a:pPr lvl="6"/>
            <a:r>
              <a:rPr lang="da-DK" dirty="0"/>
              <a:t>Niveau 7</a:t>
            </a:r>
          </a:p>
          <a:p>
            <a:pPr lvl="7"/>
            <a:r>
              <a:rPr lang="da-DK" dirty="0"/>
              <a:t>Niveau 8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550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2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565637"/>
            <a:ext cx="10658475" cy="905669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39F135-7C5C-5273-2B8D-48A85676E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3" y="1547506"/>
            <a:ext cx="4878387" cy="4905681"/>
          </a:xfrm>
        </p:spPr>
        <p:txBody>
          <a:bodyPr/>
          <a:lstStyle/>
          <a:p>
            <a:pPr lvl="0"/>
            <a:r>
              <a:rPr lang="da-DK" dirty="0"/>
              <a:t>Niveau 1 (</a:t>
            </a:r>
            <a:r>
              <a:rPr lang="da-DK" dirty="0" err="1"/>
              <a:t>Enter+TAB</a:t>
            </a:r>
            <a:r>
              <a:rPr lang="da-DK" dirty="0"/>
              <a:t> for næste niveau, SHIFT+TAB for at gå tilbage i niveau)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</a:p>
          <a:p>
            <a:pPr lvl="5"/>
            <a:r>
              <a:rPr lang="da-DK" dirty="0"/>
              <a:t>Niveau 6</a:t>
            </a:r>
          </a:p>
          <a:p>
            <a:pPr lvl="6"/>
            <a:r>
              <a:rPr lang="da-DK" dirty="0"/>
              <a:t>Niveau 7</a:t>
            </a:r>
          </a:p>
          <a:p>
            <a:pPr lvl="7"/>
            <a:r>
              <a:rPr lang="da-DK" dirty="0"/>
              <a:t>Niveau 8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DC24E8A-B2B3-BB2E-ED2B-D3D0AF5DC52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40501" y="1547506"/>
            <a:ext cx="4878387" cy="4905681"/>
          </a:xfrm>
        </p:spPr>
        <p:txBody>
          <a:bodyPr/>
          <a:lstStyle/>
          <a:p>
            <a:pPr lvl="0"/>
            <a:r>
              <a:rPr lang="da-DK" dirty="0"/>
              <a:t>Niveau 1 (</a:t>
            </a:r>
            <a:r>
              <a:rPr lang="da-DK" dirty="0" err="1"/>
              <a:t>Enter+TAB</a:t>
            </a:r>
            <a:r>
              <a:rPr lang="da-DK" dirty="0"/>
              <a:t> for næste niveau, SHIFT+TAB for at gå tilbage i niveau)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</a:p>
          <a:p>
            <a:pPr lvl="5"/>
            <a:r>
              <a:rPr lang="da-DK" dirty="0"/>
              <a:t>Niveau 6</a:t>
            </a:r>
          </a:p>
          <a:p>
            <a:pPr lvl="6"/>
            <a:r>
              <a:rPr lang="da-DK" dirty="0"/>
              <a:t>Niveau 7</a:t>
            </a:r>
          </a:p>
          <a:p>
            <a:pPr lvl="7"/>
            <a:r>
              <a:rPr lang="da-DK" dirty="0"/>
              <a:t>Niveau 8</a:t>
            </a:r>
          </a:p>
        </p:txBody>
      </p:sp>
    </p:spTree>
    <p:extLst>
      <p:ext uri="{BB962C8B-B14F-4D97-AF65-F5344CB8AC3E}">
        <p14:creationId xmlns:p14="http://schemas.microsoft.com/office/powerpoint/2010/main" val="25157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2 kolonner 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565637"/>
            <a:ext cx="10658475" cy="905669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39F135-7C5C-5273-2B8D-48A85676E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3" y="1547506"/>
            <a:ext cx="4878387" cy="4905681"/>
          </a:xfrm>
        </p:spPr>
        <p:txBody>
          <a:bodyPr/>
          <a:lstStyle/>
          <a:p>
            <a:pPr lvl="0"/>
            <a:r>
              <a:rPr lang="da-DK" dirty="0"/>
              <a:t>Niveau 1 (</a:t>
            </a:r>
            <a:r>
              <a:rPr lang="da-DK" dirty="0" err="1"/>
              <a:t>Enter+TAB</a:t>
            </a:r>
            <a:r>
              <a:rPr lang="da-DK" dirty="0"/>
              <a:t> for næste niveau, SHIFT+TAB for at gå tilbage i niveau)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</a:p>
          <a:p>
            <a:pPr lvl="5"/>
            <a:r>
              <a:rPr lang="da-DK" dirty="0"/>
              <a:t>Niveau 6</a:t>
            </a:r>
          </a:p>
          <a:p>
            <a:pPr lvl="6"/>
            <a:r>
              <a:rPr lang="da-DK" dirty="0"/>
              <a:t>Niveau 7</a:t>
            </a:r>
          </a:p>
          <a:p>
            <a:pPr lvl="7"/>
            <a:r>
              <a:rPr lang="da-DK" dirty="0"/>
              <a:t>Niveau 8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DC24E8A-B2B3-BB2E-ED2B-D3D0AF5DC52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40501" y="1547506"/>
            <a:ext cx="4878387" cy="4905681"/>
          </a:xfrm>
        </p:spPr>
        <p:txBody>
          <a:bodyPr/>
          <a:lstStyle/>
          <a:p>
            <a:pPr lvl="0"/>
            <a:r>
              <a:rPr lang="da-DK" dirty="0"/>
              <a:t>Niveau 1 (</a:t>
            </a:r>
            <a:r>
              <a:rPr lang="da-DK" dirty="0" err="1"/>
              <a:t>Enter+TAB</a:t>
            </a:r>
            <a:r>
              <a:rPr lang="da-DK" dirty="0"/>
              <a:t> for næste niveau, SHIFT+TAB for at gå tilbage i niveau)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</a:p>
          <a:p>
            <a:pPr lvl="5"/>
            <a:r>
              <a:rPr lang="da-DK" dirty="0"/>
              <a:t>Niveau 6</a:t>
            </a:r>
          </a:p>
          <a:p>
            <a:pPr lvl="6"/>
            <a:r>
              <a:rPr lang="da-DK" dirty="0"/>
              <a:t>Niveau 7</a:t>
            </a:r>
          </a:p>
          <a:p>
            <a:pPr lvl="7"/>
            <a:r>
              <a:rPr lang="da-DK" dirty="0"/>
              <a:t>Niveau 8</a:t>
            </a:r>
          </a:p>
        </p:txBody>
      </p:sp>
    </p:spTree>
    <p:extLst>
      <p:ext uri="{BB962C8B-B14F-4D97-AF65-F5344CB8AC3E}">
        <p14:creationId xmlns:p14="http://schemas.microsoft.com/office/powerpoint/2010/main" val="205706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og foto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B62C0CF6-621D-867F-E5B1-977CAB4598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66297" y="0"/>
            <a:ext cx="5525703" cy="6858000"/>
          </a:xfrm>
        </p:spPr>
        <p:txBody>
          <a:bodyPr tIns="2520000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B224F3-5EF4-91A1-7476-988EFB327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4" y="1234281"/>
            <a:ext cx="4970846" cy="905669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39F135-7C5C-5273-2B8D-48A85676E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4" y="2216151"/>
            <a:ext cx="4970846" cy="3960812"/>
          </a:xfrm>
        </p:spPr>
        <p:txBody>
          <a:bodyPr/>
          <a:lstStyle/>
          <a:p>
            <a:pPr lvl="0"/>
            <a:r>
              <a:rPr lang="da-DK" dirty="0"/>
              <a:t>Niveau 1 (</a:t>
            </a:r>
            <a:r>
              <a:rPr lang="da-DK" dirty="0" err="1"/>
              <a:t>Enter+TAB</a:t>
            </a:r>
            <a:r>
              <a:rPr lang="da-DK" dirty="0"/>
              <a:t> for næste niveau, SHIFT+TAB for at gå tilbage i niveau)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</a:p>
          <a:p>
            <a:pPr lvl="5"/>
            <a:r>
              <a:rPr lang="da-DK" dirty="0"/>
              <a:t>Niveau 6</a:t>
            </a:r>
          </a:p>
          <a:p>
            <a:pPr lvl="6"/>
            <a:r>
              <a:rPr lang="da-DK" dirty="0"/>
              <a:t>Niveau 7</a:t>
            </a:r>
          </a:p>
          <a:p>
            <a:pPr lvl="7"/>
            <a:r>
              <a:rPr lang="da-DK" dirty="0"/>
              <a:t>Niveau 8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B9E366-4FE6-8B5C-99E5-68D271A3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D8A8-1935-450C-B452-6412B47C2519}" type="datetimeFigureOut">
              <a:rPr lang="da-DK" smtClean="0"/>
              <a:t>15-04-2026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EAF889-EDE0-C309-3990-DEC47206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208B53-D0E7-FE7E-DEFB-699BDF4B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9329-C0DF-4C3B-960E-0CE69486F9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357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ombinationstegning: figur 6">
            <a:extLst>
              <a:ext uri="{FF2B5EF4-FFF2-40B4-BE49-F238E27FC236}">
                <a16:creationId xmlns:a16="http://schemas.microsoft.com/office/drawing/2014/main" id="{C9F84D16-5BED-86AD-39C8-C7ABCBE4838C}"/>
              </a:ext>
            </a:extLst>
          </p:cNvPr>
          <p:cNvSpPr/>
          <p:nvPr userDrawn="1"/>
        </p:nvSpPr>
        <p:spPr>
          <a:xfrm>
            <a:off x="11051457" y="404813"/>
            <a:ext cx="726205" cy="500062"/>
          </a:xfrm>
          <a:custGeom>
            <a:avLst/>
            <a:gdLst>
              <a:gd name="connsiteX0" fmla="*/ 397573 w 1447800"/>
              <a:gd name="connsiteY0" fmla="*/ 555274 h 996950"/>
              <a:gd name="connsiteX1" fmla="*/ 550750 w 1447800"/>
              <a:gd name="connsiteY1" fmla="*/ 555274 h 996950"/>
              <a:gd name="connsiteX2" fmla="*/ 609173 w 1447800"/>
              <a:gd name="connsiteY2" fmla="*/ 609138 h 996950"/>
              <a:gd name="connsiteX3" fmla="*/ 550750 w 1447800"/>
              <a:gd name="connsiteY3" fmla="*/ 663002 h 996950"/>
              <a:gd name="connsiteX4" fmla="*/ 550750 w 1447800"/>
              <a:gd name="connsiteY4" fmla="*/ 662973 h 996950"/>
              <a:gd name="connsiteX5" fmla="*/ 397573 w 1447800"/>
              <a:gd name="connsiteY5" fmla="*/ 662973 h 996950"/>
              <a:gd name="connsiteX6" fmla="*/ 397573 w 1447800"/>
              <a:gd name="connsiteY6" fmla="*/ 324565 h 996950"/>
              <a:gd name="connsiteX7" fmla="*/ 545431 w 1447800"/>
              <a:gd name="connsiteY7" fmla="*/ 324565 h 996950"/>
              <a:gd name="connsiteX8" fmla="*/ 597663 w 1447800"/>
              <a:gd name="connsiteY8" fmla="*/ 373926 h 996950"/>
              <a:gd name="connsiteX9" fmla="*/ 545431 w 1447800"/>
              <a:gd name="connsiteY9" fmla="*/ 424188 h 996950"/>
              <a:gd name="connsiteX10" fmla="*/ 397573 w 1447800"/>
              <a:gd name="connsiteY10" fmla="*/ 424188 h 996950"/>
              <a:gd name="connsiteX11" fmla="*/ 847367 w 1447800"/>
              <a:gd name="connsiteY11" fmla="*/ 194408 h 996950"/>
              <a:gd name="connsiteX12" fmla="*/ 847367 w 1447800"/>
              <a:gd name="connsiteY12" fmla="*/ 793130 h 996950"/>
              <a:gd name="connsiteX13" fmla="*/ 1236966 w 1447800"/>
              <a:gd name="connsiteY13" fmla="*/ 793130 h 996950"/>
              <a:gd name="connsiteX14" fmla="*/ 1236966 w 1447800"/>
              <a:gd name="connsiteY14" fmla="*/ 658499 h 996950"/>
              <a:gd name="connsiteX15" fmla="*/ 999672 w 1447800"/>
              <a:gd name="connsiteY15" fmla="*/ 658499 h 996950"/>
              <a:gd name="connsiteX16" fmla="*/ 999672 w 1447800"/>
              <a:gd name="connsiteY16" fmla="*/ 194408 h 996950"/>
              <a:gd name="connsiteX17" fmla="*/ 245268 w 1447800"/>
              <a:gd name="connsiteY17" fmla="*/ 194408 h 996950"/>
              <a:gd name="connsiteX18" fmla="*/ 245268 w 1447800"/>
              <a:gd name="connsiteY18" fmla="*/ 793130 h 996950"/>
              <a:gd name="connsiteX19" fmla="*/ 590599 w 1447800"/>
              <a:gd name="connsiteY19" fmla="*/ 793130 h 996950"/>
              <a:gd name="connsiteX20" fmla="*/ 764151 w 1447800"/>
              <a:gd name="connsiteY20" fmla="*/ 630666 h 996950"/>
              <a:gd name="connsiteX21" fmla="*/ 651695 w 1447800"/>
              <a:gd name="connsiteY21" fmla="*/ 484356 h 996950"/>
              <a:gd name="connsiteX22" fmla="*/ 752641 w 1447800"/>
              <a:gd name="connsiteY22" fmla="*/ 347022 h 996950"/>
              <a:gd name="connsiteX23" fmla="*/ 579961 w 1447800"/>
              <a:gd name="connsiteY23" fmla="*/ 194408 h 996950"/>
              <a:gd name="connsiteX24" fmla="*/ 0 w 1447800"/>
              <a:gd name="connsiteY24" fmla="*/ 0 h 996950"/>
              <a:gd name="connsiteX25" fmla="*/ 1447800 w 1447800"/>
              <a:gd name="connsiteY25" fmla="*/ 0 h 996950"/>
              <a:gd name="connsiteX26" fmla="*/ 1447800 w 1447800"/>
              <a:gd name="connsiteY26" fmla="*/ 996950 h 996950"/>
              <a:gd name="connsiteX27" fmla="*/ 0 w 1447800"/>
              <a:gd name="connsiteY27" fmla="*/ 99695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47800" h="996950">
                <a:moveTo>
                  <a:pt x="397573" y="555274"/>
                </a:moveTo>
                <a:lnTo>
                  <a:pt x="550750" y="555274"/>
                </a:lnTo>
                <a:cubicBezTo>
                  <a:pt x="587926" y="555274"/>
                  <a:pt x="609173" y="579504"/>
                  <a:pt x="609173" y="609138"/>
                </a:cubicBezTo>
                <a:cubicBezTo>
                  <a:pt x="609173" y="641445"/>
                  <a:pt x="587025" y="663002"/>
                  <a:pt x="550750" y="663002"/>
                </a:cubicBezTo>
                <a:lnTo>
                  <a:pt x="550750" y="662973"/>
                </a:lnTo>
                <a:lnTo>
                  <a:pt x="397573" y="662973"/>
                </a:lnTo>
                <a:close/>
                <a:moveTo>
                  <a:pt x="397573" y="324565"/>
                </a:moveTo>
                <a:lnTo>
                  <a:pt x="545431" y="324565"/>
                </a:lnTo>
                <a:cubicBezTo>
                  <a:pt x="576415" y="324565"/>
                  <a:pt x="597663" y="345221"/>
                  <a:pt x="597663" y="373926"/>
                </a:cubicBezTo>
                <a:cubicBezTo>
                  <a:pt x="597663" y="402631"/>
                  <a:pt x="576415" y="424188"/>
                  <a:pt x="545431" y="424188"/>
                </a:cubicBezTo>
                <a:lnTo>
                  <a:pt x="397573" y="424188"/>
                </a:lnTo>
                <a:close/>
                <a:moveTo>
                  <a:pt x="847367" y="194408"/>
                </a:moveTo>
                <a:lnTo>
                  <a:pt x="847367" y="793130"/>
                </a:lnTo>
                <a:lnTo>
                  <a:pt x="1236966" y="793130"/>
                </a:lnTo>
                <a:lnTo>
                  <a:pt x="1236966" y="658499"/>
                </a:lnTo>
                <a:lnTo>
                  <a:pt x="999672" y="658499"/>
                </a:lnTo>
                <a:lnTo>
                  <a:pt x="999672" y="194408"/>
                </a:lnTo>
                <a:close/>
                <a:moveTo>
                  <a:pt x="245268" y="194408"/>
                </a:moveTo>
                <a:lnTo>
                  <a:pt x="245268" y="793130"/>
                </a:lnTo>
                <a:lnTo>
                  <a:pt x="590599" y="793130"/>
                </a:lnTo>
                <a:cubicBezTo>
                  <a:pt x="706601" y="793130"/>
                  <a:pt x="764151" y="717738"/>
                  <a:pt x="764151" y="630666"/>
                </a:cubicBezTo>
                <a:cubicBezTo>
                  <a:pt x="764151" y="555274"/>
                  <a:pt x="714565" y="494234"/>
                  <a:pt x="651695" y="484356"/>
                </a:cubicBezTo>
                <a:cubicBezTo>
                  <a:pt x="707473" y="471776"/>
                  <a:pt x="752641" y="421514"/>
                  <a:pt x="752641" y="347022"/>
                </a:cubicBezTo>
                <a:cubicBezTo>
                  <a:pt x="752641" y="272530"/>
                  <a:pt x="696835" y="194408"/>
                  <a:pt x="579961" y="194408"/>
                </a:cubicBezTo>
                <a:close/>
                <a:moveTo>
                  <a:pt x="0" y="0"/>
                </a:moveTo>
                <a:lnTo>
                  <a:pt x="1447800" y="0"/>
                </a:lnTo>
                <a:lnTo>
                  <a:pt x="1447800" y="996950"/>
                </a:lnTo>
                <a:lnTo>
                  <a:pt x="0" y="9969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0D2E2C4-1BB4-1CC2-9095-D7730CF6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570706"/>
            <a:ext cx="10658475" cy="11826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C3AAC87-243E-496A-12AD-176C8B086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806573"/>
            <a:ext cx="10658475" cy="43755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a-DK" dirty="0"/>
              <a:t>Niveau 1 (</a:t>
            </a:r>
            <a:r>
              <a:rPr lang="da-DK" dirty="0" err="1"/>
              <a:t>Enter+TAB</a:t>
            </a:r>
            <a:r>
              <a:rPr lang="da-DK" dirty="0"/>
              <a:t> for næste niveau, SHIFT+TAB for at gå tilbage i niveau)</a:t>
            </a:r>
          </a:p>
          <a:p>
            <a:pPr lvl="1"/>
            <a:r>
              <a:rPr lang="da-DK" dirty="0"/>
              <a:t>Niveau 2</a:t>
            </a:r>
          </a:p>
          <a:p>
            <a:pPr lvl="2"/>
            <a:r>
              <a:rPr lang="da-DK" dirty="0"/>
              <a:t>Niveau 3</a:t>
            </a:r>
          </a:p>
          <a:p>
            <a:pPr lvl="3"/>
            <a:r>
              <a:rPr lang="da-DK" dirty="0"/>
              <a:t>Niveau 4</a:t>
            </a:r>
          </a:p>
          <a:p>
            <a:pPr lvl="4"/>
            <a:r>
              <a:rPr lang="da-DK" dirty="0"/>
              <a:t>Niveau 5</a:t>
            </a:r>
          </a:p>
          <a:p>
            <a:pPr lvl="5"/>
            <a:r>
              <a:rPr lang="da-DK" dirty="0"/>
              <a:t>Niveau 6</a:t>
            </a:r>
          </a:p>
          <a:p>
            <a:pPr lvl="6"/>
            <a:r>
              <a:rPr lang="da-DK" dirty="0"/>
              <a:t>Niveau 7</a:t>
            </a:r>
          </a:p>
          <a:p>
            <a:pPr lvl="7"/>
            <a:r>
              <a:rPr lang="da-DK" dirty="0"/>
              <a:t>Niveau 8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A27CE1-6711-6AE7-B710-D5FB5F420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713" y="6540500"/>
            <a:ext cx="2743200" cy="317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3A7D8A8-1935-450C-B452-6412B47C2519}" type="datetimeFigureOut">
              <a:rPr lang="da-DK" smtClean="0"/>
              <a:pPr/>
              <a:t>15-04-2026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235A226-9AF7-D8AE-D211-5EFFD1CD9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0500"/>
            <a:ext cx="4114800" cy="317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A8A3A0-3D5C-BD31-8314-9B1B7E891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1938" y="6540500"/>
            <a:ext cx="2743200" cy="317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B019329-C0DF-4C3B-960E-0CE69486F9A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877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81" r:id="rId3"/>
    <p:sldLayoutId id="2147483667" r:id="rId4"/>
    <p:sldLayoutId id="2147483650" r:id="rId5"/>
    <p:sldLayoutId id="2147483669" r:id="rId6"/>
    <p:sldLayoutId id="2147483659" r:id="rId7"/>
    <p:sldLayoutId id="2147483670" r:id="rId8"/>
    <p:sldLayoutId id="2147483656" r:id="rId9"/>
    <p:sldLayoutId id="2147483671" r:id="rId10"/>
    <p:sldLayoutId id="2147483660" r:id="rId11"/>
    <p:sldLayoutId id="2147483672" r:id="rId12"/>
    <p:sldLayoutId id="2147483657" r:id="rId13"/>
    <p:sldLayoutId id="2147483674" r:id="rId14"/>
    <p:sldLayoutId id="2147483663" r:id="rId15"/>
    <p:sldLayoutId id="2147483664" r:id="rId16"/>
    <p:sldLayoutId id="2147483661" r:id="rId17"/>
    <p:sldLayoutId id="2147483662" r:id="rId18"/>
    <p:sldLayoutId id="2147483666" r:id="rId19"/>
    <p:sldLayoutId id="2147483665" r:id="rId20"/>
    <p:sldLayoutId id="2147483655" r:id="rId21"/>
    <p:sldLayoutId id="2147483685" r:id="rId22"/>
    <p:sldLayoutId id="2147483668" r:id="rId2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5000"/>
        </a:lnSpc>
        <a:spcBef>
          <a:spcPts val="800"/>
        </a:spcBef>
        <a:buClr>
          <a:srgbClr val="1F40E7"/>
        </a:buClr>
        <a:buFont typeface="Wingdings 2" panose="05020102010507070707" pitchFamily="18" charset="2"/>
        <a:buChar char=""/>
        <a:defRPr sz="1600" kern="1200">
          <a:solidFill>
            <a:srgbClr val="1F40E7"/>
          </a:solidFill>
          <a:latin typeface="+mn-lt"/>
          <a:ea typeface="+mn-ea"/>
          <a:cs typeface="+mn-cs"/>
        </a:defRPr>
      </a:lvl1pPr>
      <a:lvl2pPr marL="717550" indent="-355600" algn="l" defTabSz="914400" rtl="0" eaLnBrk="1" latinLnBrk="0" hangingPunct="1">
        <a:lnSpc>
          <a:spcPct val="105000"/>
        </a:lnSpc>
        <a:spcBef>
          <a:spcPts val="800"/>
        </a:spcBef>
        <a:buClr>
          <a:srgbClr val="1F40E7"/>
        </a:buClr>
        <a:buFont typeface="Wingdings 2" panose="05020102010507070707" pitchFamily="18" charset="2"/>
        <a:buChar char="¡"/>
        <a:tabLst/>
        <a:defRPr sz="1600" kern="1200">
          <a:solidFill>
            <a:srgbClr val="1F40E7"/>
          </a:solidFill>
          <a:latin typeface="+mn-lt"/>
          <a:ea typeface="+mn-ea"/>
          <a:cs typeface="+mn-cs"/>
        </a:defRPr>
      </a:lvl2pPr>
      <a:lvl3pPr marL="1079500" indent="-361950" algn="l" defTabSz="914400" rtl="0" eaLnBrk="1" latinLnBrk="0" hangingPunct="1">
        <a:lnSpc>
          <a:spcPct val="105000"/>
        </a:lnSpc>
        <a:spcBef>
          <a:spcPts val="800"/>
        </a:spcBef>
        <a:buClr>
          <a:srgbClr val="1F40E7"/>
        </a:buClr>
        <a:buFont typeface="Wingdings 2" panose="05020102010507070707" pitchFamily="18" charset="2"/>
        <a:buChar char="¡"/>
        <a:defRPr sz="1600" kern="1200">
          <a:solidFill>
            <a:srgbClr val="1F40E7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5000"/>
        </a:lnSpc>
        <a:spcBef>
          <a:spcPts val="800"/>
        </a:spcBef>
        <a:buFont typeface="Arial" panose="020B0604020202020204" pitchFamily="34" charset="0"/>
        <a:buNone/>
        <a:defRPr sz="1600" kern="1200">
          <a:solidFill>
            <a:srgbClr val="1F40E7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5000"/>
        </a:lnSpc>
        <a:spcBef>
          <a:spcPts val="1000"/>
        </a:spcBef>
        <a:buFont typeface="Arial" panose="020B0604020202020204" pitchFamily="34" charset="0"/>
        <a:buNone/>
        <a:defRPr sz="1800" b="1" kern="1200" cap="all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80000"/>
        </a:lnSpc>
        <a:spcBef>
          <a:spcPts val="0"/>
        </a:spcBef>
        <a:buFont typeface="Arial" panose="020B0604020202020204" pitchFamily="34" charset="0"/>
        <a:buNone/>
        <a:defRPr sz="3500" kern="1200" cap="all" baseline="0">
          <a:solidFill>
            <a:schemeClr val="accent1"/>
          </a:solidFill>
          <a:latin typeface="+mj-lt"/>
          <a:ea typeface="+mn-ea"/>
          <a:cs typeface="+mn-cs"/>
        </a:defRPr>
      </a:lvl6pPr>
      <a:lvl7pPr marL="285750" indent="-285750" algn="l" defTabSz="914400" rtl="0" eaLnBrk="1" latinLnBrk="0" hangingPunct="1">
        <a:lnSpc>
          <a:spcPct val="105000"/>
        </a:lnSpc>
        <a:spcBef>
          <a:spcPts val="800"/>
        </a:spcBef>
        <a:buClr>
          <a:srgbClr val="1F40E7"/>
        </a:buClr>
        <a:buFont typeface="Wingdings 2" panose="05020102010507070707" pitchFamily="18" charset="2"/>
        <a:buChar char="¡"/>
        <a:defRPr sz="1400" kern="1200">
          <a:solidFill>
            <a:srgbClr val="1F40E7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5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rgbClr val="1F40E7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83" userDrawn="1">
          <p15:clr>
            <a:srgbClr val="F26B43"/>
          </p15:clr>
        </p15:guide>
        <p15:guide id="4" pos="7197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  <p15:guide id="6" orient="horz" pos="2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9167EBB4-C513-BE15-F783-FE6AF5A18F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7" t="9862" r="3285" b="12143"/>
          <a:stretch>
            <a:fillRect/>
          </a:stretch>
        </p:blipFill>
        <p:spPr>
          <a:xfrm>
            <a:off x="0" y="0"/>
            <a:ext cx="12192000" cy="71192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0DB72C-D753-3BEE-0BEE-86C97DC98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2529" y="2527300"/>
            <a:ext cx="6065520" cy="1143000"/>
          </a:xfrm>
        </p:spPr>
        <p:txBody>
          <a:bodyPr/>
          <a:lstStyle/>
          <a:p>
            <a:pPr algn="r"/>
            <a:r>
              <a:rPr lang="da-DK" sz="8800" dirty="0">
                <a:solidFill>
                  <a:srgbClr val="F3D3E5"/>
                </a:solidFill>
              </a:rPr>
              <a:t>ALMENE MÅL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2806A62-251C-EDDA-491F-6CF30BA5AF6D}"/>
              </a:ext>
            </a:extLst>
          </p:cNvPr>
          <p:cNvSpPr txBox="1"/>
          <p:nvPr/>
        </p:nvSpPr>
        <p:spPr>
          <a:xfrm rot="5400000">
            <a:off x="8333067" y="3116587"/>
            <a:ext cx="5009955" cy="8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 defTabSz="914309">
              <a:lnSpc>
                <a:spcPct val="120000"/>
              </a:lnSpc>
              <a:spcBef>
                <a:spcPts val="1000"/>
              </a:spcBef>
              <a:buNone/>
            </a:pPr>
            <a:r>
              <a:rPr lang="da-DK" sz="4800" b="1" cap="all" spc="100" dirty="0">
                <a:solidFill>
                  <a:srgbClr val="F3D3E5"/>
                </a:solidFill>
                <a:latin typeface="+mj-lt"/>
              </a:rPr>
              <a:t>2026 - 2028</a:t>
            </a:r>
          </a:p>
        </p:txBody>
      </p:sp>
      <p:pic>
        <p:nvPicPr>
          <p:cNvPr id="18" name="Billede 17" descr="Et billede, der indeholder Grafik, Font/skrifttype, symbol, logo&#10;&#10;AI-genereret indhold kan være ukorrekt.">
            <a:extLst>
              <a:ext uri="{FF2B5EF4-FFF2-40B4-BE49-F238E27FC236}">
                <a16:creationId xmlns:a16="http://schemas.microsoft.com/office/drawing/2014/main" id="{05E1F5C5-D7A8-8F82-3A3A-5D1607732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277" y="5090181"/>
            <a:ext cx="1505160" cy="1047896"/>
          </a:xfrm>
          <a:prstGeom prst="rect">
            <a:avLst/>
          </a:prstGeom>
        </p:spPr>
      </p:pic>
      <p:sp>
        <p:nvSpPr>
          <p:cNvPr id="19" name="Tekstfelt 18">
            <a:extLst>
              <a:ext uri="{FF2B5EF4-FFF2-40B4-BE49-F238E27FC236}">
                <a16:creationId xmlns:a16="http://schemas.microsoft.com/office/drawing/2014/main" id="{D984F975-13A6-957C-3D35-D3FB1C372F4D}"/>
              </a:ext>
            </a:extLst>
          </p:cNvPr>
          <p:cNvSpPr txBox="1"/>
          <p:nvPr/>
        </p:nvSpPr>
        <p:spPr>
          <a:xfrm>
            <a:off x="5891011" y="3530066"/>
            <a:ext cx="4178638" cy="57111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r" defTabSz="914309">
              <a:lnSpc>
                <a:spcPct val="120000"/>
              </a:lnSpc>
              <a:spcBef>
                <a:spcPts val="1000"/>
              </a:spcBef>
              <a:buNone/>
            </a:pPr>
            <a:r>
              <a:rPr lang="da-DK" sz="1600" b="1" cap="all" spc="100" dirty="0">
                <a:solidFill>
                  <a:srgbClr val="F3D3E5"/>
                </a:solidFill>
                <a:latin typeface="+mj-lt"/>
              </a:rPr>
              <a:t>Til almene organisationsbestyrelser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D2576283-DAEE-788C-934B-3A39D13A3091}"/>
              </a:ext>
            </a:extLst>
          </p:cNvPr>
          <p:cNvSpPr txBox="1"/>
          <p:nvPr/>
        </p:nvSpPr>
        <p:spPr>
          <a:xfrm>
            <a:off x="4978062" y="1025088"/>
            <a:ext cx="4495800" cy="27404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914309">
              <a:lnSpc>
                <a:spcPct val="120000"/>
              </a:lnSpc>
              <a:spcBef>
                <a:spcPts val="1000"/>
              </a:spcBef>
            </a:pPr>
            <a:r>
              <a:rPr lang="da-DK" sz="1600" b="1" cap="all" spc="100" dirty="0">
                <a:solidFill>
                  <a:srgbClr val="F3D3E5"/>
                </a:solidFill>
                <a:latin typeface="+mj-lt"/>
              </a:rPr>
              <a:t>Introduktion til</a:t>
            </a:r>
            <a:endParaRPr lang="da-DK" sz="1600" b="1" cap="all" spc="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061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Et billede, der indeholder tøj, person, Ansigt, bord&#10;&#10;AI-genereret indhold kan være ukorrekt.">
            <a:extLst>
              <a:ext uri="{FF2B5EF4-FFF2-40B4-BE49-F238E27FC236}">
                <a16:creationId xmlns:a16="http://schemas.microsoft.com/office/drawing/2014/main" id="{F07CF235-6724-861E-8F78-96211D653B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6" r="2734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C3D2BB7-D0C5-A8BB-D394-77DFACA5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653709"/>
            <a:ext cx="4970846" cy="905669"/>
          </a:xfrm>
        </p:spPr>
        <p:txBody>
          <a:bodyPr/>
          <a:lstStyle/>
          <a:p>
            <a:r>
              <a:rPr lang="da-DK" sz="2800" dirty="0">
                <a:solidFill>
                  <a:schemeClr val="tx2"/>
                </a:solidFill>
              </a:rPr>
              <a:t>HVORFOR ALMENE MÅL?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A306884-4F28-A540-0AB1-4807259C8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4" y="1422400"/>
            <a:ext cx="4970846" cy="5210629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>
                <a:solidFill>
                  <a:schemeClr val="tx2"/>
                </a:solidFill>
              </a:rPr>
              <a:t>Almene Mål er </a:t>
            </a:r>
            <a:r>
              <a:rPr lang="da-DK" sz="1800" dirty="0" err="1">
                <a:solidFill>
                  <a:schemeClr val="tx2"/>
                </a:solidFill>
              </a:rPr>
              <a:t>BL’s</a:t>
            </a:r>
            <a:r>
              <a:rPr lang="da-DK" sz="1800" dirty="0">
                <a:solidFill>
                  <a:schemeClr val="tx2"/>
                </a:solidFill>
              </a:rPr>
              <a:t> fælles strategiske pejlemærker for den almene sektor i 2026-2028 </a:t>
            </a:r>
          </a:p>
          <a:p>
            <a:pPr marL="0" indent="0">
              <a:buNone/>
            </a:pPr>
            <a:r>
              <a:rPr lang="da-DK" sz="1800" dirty="0">
                <a:solidFill>
                  <a:schemeClr val="tx2"/>
                </a:solidFill>
              </a:rPr>
              <a:t>De skal:</a:t>
            </a:r>
          </a:p>
          <a:p>
            <a:pPr lvl="1">
              <a:buClr>
                <a:srgbClr val="00004B"/>
              </a:buClr>
            </a:pPr>
            <a:r>
              <a:rPr lang="da-DK" sz="1800" b="1" dirty="0">
                <a:solidFill>
                  <a:schemeClr val="tx2"/>
                </a:solidFill>
              </a:rPr>
              <a:t>løfte samtalen og den fælles ambition i den almene bolig sektor</a:t>
            </a:r>
          </a:p>
          <a:p>
            <a:pPr lvl="1">
              <a:buClr>
                <a:srgbClr val="00004B"/>
              </a:buClr>
            </a:pPr>
            <a:r>
              <a:rPr lang="da-DK" sz="1800" b="1" dirty="0">
                <a:solidFill>
                  <a:schemeClr val="tx2"/>
                </a:solidFill>
              </a:rPr>
              <a:t>understøtte og inspirere den enkelte boligorganisation i formuleringen af egne mål</a:t>
            </a:r>
          </a:p>
          <a:p>
            <a:pPr lvl="1">
              <a:buClr>
                <a:srgbClr val="00004B"/>
              </a:buClr>
            </a:pPr>
            <a:r>
              <a:rPr lang="da-DK" sz="1800" b="1" dirty="0">
                <a:solidFill>
                  <a:schemeClr val="tx2"/>
                </a:solidFill>
              </a:rPr>
              <a:t>styrke dialogen med kommuner, regioner, civilsamfund og politikere </a:t>
            </a:r>
          </a:p>
          <a:p>
            <a:pPr marL="6350" indent="0">
              <a:buNone/>
            </a:pPr>
            <a:endParaRPr lang="da-DK" sz="1800" dirty="0">
              <a:solidFill>
                <a:schemeClr val="tx2"/>
              </a:solidFill>
            </a:endParaRPr>
          </a:p>
          <a:p>
            <a:pPr marL="6350" indent="0">
              <a:buNone/>
            </a:pPr>
            <a:r>
              <a:rPr lang="da-DK" sz="1800" dirty="0">
                <a:solidFill>
                  <a:schemeClr val="tx2"/>
                </a:solidFill>
              </a:rPr>
              <a:t>Almene Mål er </a:t>
            </a:r>
            <a:r>
              <a:rPr lang="da-DK" sz="1800" u="sng" dirty="0">
                <a:solidFill>
                  <a:schemeClr val="tx2"/>
                </a:solidFill>
              </a:rPr>
              <a:t>ikke </a:t>
            </a:r>
            <a:r>
              <a:rPr lang="da-DK" sz="1800" dirty="0">
                <a:solidFill>
                  <a:schemeClr val="tx2"/>
                </a:solidFill>
              </a:rPr>
              <a:t>en strategi for den enkelte organisation – men et fælles afsæt for dialog, prioritering og strategisk udvikling.</a:t>
            </a:r>
          </a:p>
        </p:txBody>
      </p:sp>
    </p:spTree>
    <p:extLst>
      <p:ext uri="{BB962C8B-B14F-4D97-AF65-F5344CB8AC3E}">
        <p14:creationId xmlns:p14="http://schemas.microsoft.com/office/powerpoint/2010/main" val="99067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 descr="Et billede, der indeholder udendørs, træ, person, tøj&#10;&#10;AI-genereret indhold kan være ukorrekt.">
            <a:extLst>
              <a:ext uri="{FF2B5EF4-FFF2-40B4-BE49-F238E27FC236}">
                <a16:creationId xmlns:a16="http://schemas.microsoft.com/office/drawing/2014/main" id="{618AA77D-7916-411D-0E21-6622381212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r="8073"/>
          <a:stretch/>
        </p:blipFill>
        <p:spPr>
          <a:xfrm rot="16200000">
            <a:off x="-697706" y="697706"/>
            <a:ext cx="6858000" cy="5462588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9D09C38-D792-F055-85A3-C465E3822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690" y="675481"/>
            <a:ext cx="4964148" cy="905669"/>
          </a:xfrm>
        </p:spPr>
        <p:txBody>
          <a:bodyPr/>
          <a:lstStyle/>
          <a:p>
            <a:r>
              <a:rPr lang="da-DK" sz="2400" dirty="0">
                <a:solidFill>
                  <a:schemeClr val="accent4">
                    <a:lumMod val="75000"/>
                  </a:schemeClr>
                </a:solidFill>
              </a:rPr>
              <a:t>ALMENE MÅL, </a:t>
            </a:r>
            <a:br>
              <a:rPr lang="da-DK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a-DK" sz="2400" dirty="0">
                <a:solidFill>
                  <a:schemeClr val="accent4">
                    <a:lumMod val="75000"/>
                  </a:schemeClr>
                </a:solidFill>
              </a:rPr>
              <a:t>ALMENKOMPAS </a:t>
            </a:r>
            <a:br>
              <a:rPr lang="da-DK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a-DK" sz="2400" dirty="0">
                <a:solidFill>
                  <a:schemeClr val="accent4">
                    <a:lumMod val="75000"/>
                  </a:schemeClr>
                </a:solidFill>
              </a:rPr>
              <a:t>OG LOKALT STRATEGIARBEJDE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10ABFFF-5E0A-8475-B1FA-35FA3F5D5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chemeClr val="accent4">
                    <a:lumMod val="75000"/>
                  </a:schemeClr>
                </a:solidFill>
              </a:rPr>
              <a:t>Hvor </a:t>
            </a:r>
            <a:r>
              <a:rPr lang="da-DK" i="1" dirty="0">
                <a:solidFill>
                  <a:schemeClr val="accent4">
                    <a:lumMod val="75000"/>
                  </a:schemeClr>
                </a:solidFill>
              </a:rPr>
              <a:t>Almene Mål </a:t>
            </a:r>
            <a:r>
              <a:rPr lang="da-DK" dirty="0">
                <a:solidFill>
                  <a:schemeClr val="accent4">
                    <a:lumMod val="75000"/>
                  </a:schemeClr>
                </a:solidFill>
              </a:rPr>
              <a:t>sætter retningen for den almene sektor, så er </a:t>
            </a:r>
            <a:r>
              <a:rPr lang="da-DK" i="1" dirty="0" err="1">
                <a:solidFill>
                  <a:schemeClr val="accent4">
                    <a:lumMod val="75000"/>
                  </a:schemeClr>
                </a:solidFill>
              </a:rPr>
              <a:t>AlmenKompas</a:t>
            </a:r>
            <a:r>
              <a:rPr lang="da-DK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a-DK" dirty="0">
                <a:solidFill>
                  <a:schemeClr val="accent4">
                    <a:lumMod val="75000"/>
                  </a:schemeClr>
                </a:solidFill>
              </a:rPr>
              <a:t>branchens fælles ESG-standard, der giver input til at styrke og forenkle arbejdet med bæredygtighed.</a:t>
            </a:r>
          </a:p>
          <a:p>
            <a:pPr marL="0" indent="0">
              <a:buNone/>
            </a:pPr>
            <a:r>
              <a:rPr lang="da-DK" dirty="0">
                <a:solidFill>
                  <a:schemeClr val="accent4">
                    <a:lumMod val="75000"/>
                  </a:schemeClr>
                </a:solidFill>
              </a:rPr>
              <a:t>Sammenhængen kan illustreres sådan:</a:t>
            </a:r>
          </a:p>
          <a:p>
            <a:pPr>
              <a:spcAft>
                <a:spcPts val="600"/>
              </a:spcAft>
              <a:buClr>
                <a:schemeClr val="accent4">
                  <a:lumMod val="75000"/>
                </a:schemeClr>
              </a:buClr>
            </a:pPr>
            <a:r>
              <a:rPr lang="da-DK" b="1" dirty="0">
                <a:solidFill>
                  <a:schemeClr val="accent4">
                    <a:lumMod val="75000"/>
                  </a:schemeClr>
                </a:solidFill>
              </a:rPr>
              <a:t>Almene Mål </a:t>
            </a:r>
            <a:r>
              <a:rPr lang="da-DK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da-DK" dirty="0">
                <a:solidFill>
                  <a:schemeClr val="accent4">
                    <a:lumMod val="75000"/>
                  </a:schemeClr>
                </a:solidFill>
              </a:rPr>
              <a:t> fælles strategiske ambitioner for sektoren</a:t>
            </a:r>
          </a:p>
          <a:p>
            <a:pPr>
              <a:spcAft>
                <a:spcPts val="600"/>
              </a:spcAft>
              <a:buClr>
                <a:schemeClr val="accent4">
                  <a:lumMod val="75000"/>
                </a:schemeClr>
              </a:buClr>
            </a:pPr>
            <a:r>
              <a:rPr lang="da-DK" b="1" dirty="0">
                <a:solidFill>
                  <a:schemeClr val="accent4">
                    <a:lumMod val="75000"/>
                  </a:schemeClr>
                </a:solidFill>
              </a:rPr>
              <a:t>Almen Kompas </a:t>
            </a:r>
            <a:r>
              <a:rPr lang="da-DK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da-DK" dirty="0">
                <a:solidFill>
                  <a:schemeClr val="accent4">
                    <a:lumMod val="75000"/>
                  </a:schemeClr>
                </a:solidFill>
              </a:rPr>
              <a:t> målepunkter og indikatorer til ar arbejde med bæredygtighed og ESG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da-DK" b="1" dirty="0">
                <a:solidFill>
                  <a:schemeClr val="accent4">
                    <a:lumMod val="75000"/>
                  </a:schemeClr>
                </a:solidFill>
              </a:rPr>
              <a:t>Boligorganisationens strategi </a:t>
            </a:r>
            <a:r>
              <a:rPr lang="da-DK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da-DK" dirty="0">
                <a:solidFill>
                  <a:schemeClr val="accent4">
                    <a:lumMod val="75000"/>
                  </a:schemeClr>
                </a:solidFill>
              </a:rPr>
              <a:t> lokale prioriteringer og indsatser</a:t>
            </a:r>
          </a:p>
        </p:txBody>
      </p:sp>
      <p:pic>
        <p:nvPicPr>
          <p:cNvPr id="5" name="Billede 4" descr="Et billede, der indeholder cirkel, skærmbillede, Farverigt, Grafik&#10;&#10;AI-genereret indhold kan være ukorrekt.">
            <a:extLst>
              <a:ext uri="{FF2B5EF4-FFF2-40B4-BE49-F238E27FC236}">
                <a16:creationId xmlns:a16="http://schemas.microsoft.com/office/drawing/2014/main" id="{E868DE57-EA09-EF7C-27FD-8469BBFE7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0" t="8170" r="19355" b="11545"/>
          <a:stretch>
            <a:fillRect/>
          </a:stretch>
        </p:blipFill>
        <p:spPr>
          <a:xfrm>
            <a:off x="11046102" y="5705804"/>
            <a:ext cx="707472" cy="9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1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8C0B1-5C26-6FA0-5543-A5DEF8168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Et billede, der indeholder udendørs, sky, træ, bygning&#10;&#10;AI-genereret indhold kan være ukorrekt.">
            <a:extLst>
              <a:ext uri="{FF2B5EF4-FFF2-40B4-BE49-F238E27FC236}">
                <a16:creationId xmlns:a16="http://schemas.microsoft.com/office/drawing/2014/main" id="{2E318F70-ACC5-D98C-68FC-A9FCD93B39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7" r="27347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662546A-A2A3-3AB9-E71E-E22151A7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TRE TEMAER: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6E056C6-F986-627A-7588-DC74E5B21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da-DK" sz="2000" b="1" dirty="0">
                <a:solidFill>
                  <a:schemeClr val="tx2"/>
                </a:solidFill>
              </a:rPr>
              <a:t>En ny samfundskontrakt</a:t>
            </a:r>
            <a:br>
              <a:rPr lang="da-DK" sz="2000" dirty="0">
                <a:solidFill>
                  <a:schemeClr val="tx2"/>
                </a:solidFill>
              </a:rPr>
            </a:br>
            <a:r>
              <a:rPr lang="da-DK" sz="2000" i="1" dirty="0">
                <a:solidFill>
                  <a:schemeClr val="tx2"/>
                </a:solidFill>
              </a:rPr>
              <a:t>– boligorganisationernes rolle i den lokale udvikling</a:t>
            </a:r>
            <a:endParaRPr lang="da-DK" sz="200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da-DK" sz="2000" b="1" dirty="0">
                <a:solidFill>
                  <a:schemeClr val="tx2"/>
                </a:solidFill>
              </a:rPr>
              <a:t>Det grønne potentiale</a:t>
            </a:r>
            <a:br>
              <a:rPr lang="da-DK" sz="2000" dirty="0">
                <a:solidFill>
                  <a:schemeClr val="tx2"/>
                </a:solidFill>
              </a:rPr>
            </a:br>
            <a:r>
              <a:rPr lang="da-DK" sz="2000" i="1" dirty="0">
                <a:solidFill>
                  <a:schemeClr val="tx2"/>
                </a:solidFill>
              </a:rPr>
              <a:t>– klima, byggeri og bæredygtig drift</a:t>
            </a:r>
          </a:p>
          <a:p>
            <a:pPr>
              <a:buClr>
                <a:schemeClr val="tx2"/>
              </a:buClr>
            </a:pPr>
            <a:r>
              <a:rPr lang="da-DK" sz="2000" b="1" dirty="0">
                <a:solidFill>
                  <a:schemeClr val="tx2"/>
                </a:solidFill>
              </a:rPr>
              <a:t>Demokrati og levende fællesskaber</a:t>
            </a:r>
            <a:br>
              <a:rPr lang="da-DK" sz="2000" dirty="0">
                <a:solidFill>
                  <a:schemeClr val="tx2"/>
                </a:solidFill>
              </a:rPr>
            </a:br>
            <a:r>
              <a:rPr lang="da-DK" sz="2000" i="1" dirty="0">
                <a:solidFill>
                  <a:schemeClr val="tx2"/>
                </a:solidFill>
              </a:rPr>
              <a:t>– engagement og beboerinddragelse</a:t>
            </a:r>
          </a:p>
        </p:txBody>
      </p:sp>
    </p:spTree>
    <p:extLst>
      <p:ext uri="{BB962C8B-B14F-4D97-AF65-F5344CB8AC3E}">
        <p14:creationId xmlns:p14="http://schemas.microsoft.com/office/powerpoint/2010/main" val="28778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Et billede, der indeholder tøj, sky, udendørs, fodtøj&#10;&#10;AI-genereret indhold kan være ukorrekt.">
            <a:extLst>
              <a:ext uri="{FF2B5EF4-FFF2-40B4-BE49-F238E27FC236}">
                <a16:creationId xmlns:a16="http://schemas.microsoft.com/office/drawing/2014/main" id="{69504612-A707-C854-222C-43F9CD7808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0" r="5192"/>
          <a:stretch>
            <a:fillRect/>
          </a:stretch>
        </p:blipFill>
        <p:spPr>
          <a:xfrm>
            <a:off x="0" y="0"/>
            <a:ext cx="5462552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65EC1B5-3ACD-685B-85D1-D4C090E7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INVITATION TIL DRØFTELSE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CC2EDDC-35F9-6043-6843-1E3426002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090" y="2724149"/>
            <a:ext cx="4964148" cy="3452813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Drøftelsen skal give mulighed for at reflektere over Almene Mål i en lokal kontekst – kort sagt:</a:t>
            </a:r>
          </a:p>
          <a:p>
            <a:pPr>
              <a:buClr>
                <a:schemeClr val="accent3">
                  <a:lumMod val="20000"/>
                  <a:lumOff val="80000"/>
                </a:schemeClr>
              </a:buClr>
            </a:pPr>
            <a:r>
              <a:rPr lang="da-DK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vurdere hvor organisationen allerede bidrager til målene</a:t>
            </a:r>
          </a:p>
          <a:p>
            <a:pPr>
              <a:buClr>
                <a:schemeClr val="accent3">
                  <a:lumMod val="20000"/>
                  <a:lumOff val="80000"/>
                </a:schemeClr>
              </a:buClr>
            </a:pPr>
            <a:r>
              <a:rPr lang="da-DK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identificere områder med strategisk potentiale</a:t>
            </a:r>
          </a:p>
          <a:p>
            <a:pPr marL="0" indent="0">
              <a:buNone/>
            </a:pPr>
            <a:endParaRPr lang="da-DK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BB665-74EE-8F36-3051-ACE800AE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F3A351A-985E-5C98-DCD5-F14ACAAB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>
                <a:solidFill>
                  <a:schemeClr val="tx2"/>
                </a:solidFill>
              </a:rPr>
              <a:t>UNDERSTØTTENDE MATERIALE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1EBCBF8-5579-1052-54EE-6CAABC79A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4" y="2654299"/>
            <a:ext cx="4970846" cy="3522663"/>
          </a:xfrm>
        </p:spPr>
        <p:txBody>
          <a:bodyPr/>
          <a:lstStyle/>
          <a:p>
            <a:pPr>
              <a:buClr>
                <a:schemeClr val="tx2"/>
              </a:buClr>
              <a:buFont typeface="+mj-lt"/>
              <a:buAutoNum type="arabicPeriod"/>
            </a:pPr>
            <a:endParaRPr lang="da-DK" sz="2400" b="1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  <a:buFont typeface="+mj-lt"/>
              <a:buAutoNum type="arabicPeriod"/>
            </a:pPr>
            <a:r>
              <a:rPr lang="da-DK" sz="2400" b="1" dirty="0">
                <a:solidFill>
                  <a:schemeClr val="tx2"/>
                </a:solidFill>
              </a:rPr>
              <a:t>ALMENE MÅL 2026-2028 </a:t>
            </a:r>
          </a:p>
          <a:p>
            <a:pPr>
              <a:buClr>
                <a:schemeClr val="tx2"/>
              </a:buClr>
              <a:buFont typeface="+mj-lt"/>
              <a:buAutoNum type="arabicPeriod"/>
            </a:pPr>
            <a:endParaRPr lang="da-DK" sz="2400" b="1" dirty="0">
              <a:solidFill>
                <a:schemeClr val="tx2"/>
              </a:solidFill>
            </a:endParaRPr>
          </a:p>
          <a:p>
            <a:pPr>
              <a:buClr>
                <a:schemeClr val="tx2"/>
              </a:buClr>
              <a:buFont typeface="+mj-lt"/>
              <a:buAutoNum type="arabicPeriod"/>
            </a:pPr>
            <a:r>
              <a:rPr lang="da-DK" sz="2400" b="1" dirty="0">
                <a:solidFill>
                  <a:schemeClr val="tx2"/>
                </a:solidFill>
              </a:rPr>
              <a:t>TRE TEMAOPLÆG TIL DRØFTELSER</a:t>
            </a:r>
            <a:endParaRPr lang="da-DK" sz="2400" dirty="0">
              <a:solidFill>
                <a:schemeClr val="tx2"/>
              </a:solidFill>
            </a:endParaRP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137A60D-9A51-F13D-53A0-87DCDFD516B8}"/>
              </a:ext>
            </a:extLst>
          </p:cNvPr>
          <p:cNvGrpSpPr/>
          <p:nvPr/>
        </p:nvGrpSpPr>
        <p:grpSpPr>
          <a:xfrm>
            <a:off x="6561401" y="3429000"/>
            <a:ext cx="4863835" cy="4584513"/>
            <a:chOff x="5761723" y="5004481"/>
            <a:chExt cx="3120558" cy="2701775"/>
          </a:xfrm>
        </p:grpSpPr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4894A1DE-6C3F-B3F8-9BC0-46065A7F2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9" r="3269"/>
            <a:stretch/>
          </p:blipFill>
          <p:spPr>
            <a:xfrm rot="19659007">
              <a:off x="5761723" y="5135419"/>
              <a:ext cx="1844345" cy="2563644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41A8C417-59E6-0C78-ADDD-8AD64232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" r="1625"/>
            <a:stretch/>
          </p:blipFill>
          <p:spPr>
            <a:xfrm rot="21219791">
              <a:off x="6421561" y="5004481"/>
              <a:ext cx="1844344" cy="2479183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8538DAF4-B7AE-A103-32C1-67EBE6043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9" r="3269"/>
            <a:stretch/>
          </p:blipFill>
          <p:spPr>
            <a:xfrm rot="890071">
              <a:off x="7037936" y="5142613"/>
              <a:ext cx="1844345" cy="2563643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</p:grpSp>
      <p:pic>
        <p:nvPicPr>
          <p:cNvPr id="5" name="Billede 4" descr="Et billede, der indeholder tekst, skærmbillede, blomst, design&#10;&#10;AI-genereret indhold kan være ukorrekt.">
            <a:extLst>
              <a:ext uri="{FF2B5EF4-FFF2-40B4-BE49-F238E27FC236}">
                <a16:creationId xmlns:a16="http://schemas.microsoft.com/office/drawing/2014/main" id="{01D6F880-4067-A14C-33F9-75FA8B944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475" y="675487"/>
            <a:ext cx="2844000" cy="1892937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47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plante, personer/mennesker&#10;&#10;AI-genereret indhold kan være ukorrekt.">
            <a:extLst>
              <a:ext uri="{FF2B5EF4-FFF2-40B4-BE49-F238E27FC236}">
                <a16:creationId xmlns:a16="http://schemas.microsoft.com/office/drawing/2014/main" id="{61E91A45-A7A9-8306-740F-A327F1BF0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2" b="885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07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L">
  <a:themeElements>
    <a:clrScheme name="BL roed">
      <a:dk1>
        <a:srgbClr val="485FEB"/>
      </a:dk1>
      <a:lt1>
        <a:sysClr val="window" lastClr="FFFFFF"/>
      </a:lt1>
      <a:dk2>
        <a:srgbClr val="00004B"/>
      </a:dk2>
      <a:lt2>
        <a:srgbClr val="FFDEDE"/>
      </a:lt2>
      <a:accent1>
        <a:srgbClr val="FF595B"/>
      </a:accent1>
      <a:accent2>
        <a:srgbClr val="485FEB"/>
      </a:accent2>
      <a:accent3>
        <a:srgbClr val="FFD86F"/>
      </a:accent3>
      <a:accent4>
        <a:srgbClr val="00917E"/>
      </a:accent4>
      <a:accent5>
        <a:srgbClr val="7DE8F0"/>
      </a:accent5>
      <a:accent6>
        <a:srgbClr val="FFBDF2"/>
      </a:accent6>
      <a:hlink>
        <a:srgbClr val="485FEB"/>
      </a:hlink>
      <a:folHlink>
        <a:srgbClr val="485FE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lIns="0" tIns="0" rIns="0" bIns="0"/>
      <a:lstStyle>
        <a:defPPr marL="0" indent="0" algn="l" defTabSz="914309">
          <a:lnSpc>
            <a:spcPct val="120000"/>
          </a:lnSpc>
          <a:spcBef>
            <a:spcPts val="1000"/>
          </a:spcBef>
          <a:buNone/>
          <a:defRPr sz="1000" b="1" cap="all" spc="1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4" id="{738A8C33-5477-45C1-94D2-8D0AF34D70B4}" vid="{F09EAB64-429B-4192-91FD-7FE2625C47A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3C93D719F65AF4B998394E0B057CE0F" ma:contentTypeVersion="3" ma:contentTypeDescription="Opret et nyt dokument." ma:contentTypeScope="" ma:versionID="dcdd7da4f0dc150913611431e7d3609a">
  <xsd:schema xmlns:xsd="http://www.w3.org/2001/XMLSchema" xmlns:xs="http://www.w3.org/2001/XMLSchema" xmlns:p="http://schemas.microsoft.com/office/2006/metadata/properties" xmlns:ns2="eaa83692-d0c8-41ed-8c04-89dd252de29d" targetNamespace="http://schemas.microsoft.com/office/2006/metadata/properties" ma:root="true" ma:fieldsID="9993fcf7b1b60ea680725641e0c23847" ns2:_="">
    <xsd:import namespace="eaa83692-d0c8-41ed-8c04-89dd252de2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a83692-d0c8-41ed-8c04-89dd252de2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540CB0-DE3D-41E1-B623-70C16817669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6785A3D-50F7-4123-9135-4EF530B167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52C37C-B250-4828-814F-E4D7DDAC8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a83692-d0c8-41ed-8c04-89dd252de2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 presentation roed ny</Template>
  <TotalTime>0</TotalTime>
  <Words>934</Words>
  <Application>Microsoft Office PowerPoint</Application>
  <PresentationFormat>Widescreen</PresentationFormat>
  <Paragraphs>98</Paragraphs>
  <Slides>7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Black</vt:lpstr>
      <vt:lpstr>Wingdings</vt:lpstr>
      <vt:lpstr>Wingdings 2</vt:lpstr>
      <vt:lpstr>BL</vt:lpstr>
      <vt:lpstr>ALMENE MÅL</vt:lpstr>
      <vt:lpstr>HVORFOR ALMENE MÅL?</vt:lpstr>
      <vt:lpstr>ALMENE MÅL,  ALMENKOMPAS  OG LOKALT STRATEGIARBEJDE</vt:lpstr>
      <vt:lpstr>TRE TEMAER:</vt:lpstr>
      <vt:lpstr>INVITATION TIL DRØFTELSE</vt:lpstr>
      <vt:lpstr>UNDERSTØTTENDE MATERIALE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Liv Jørgensen</dc:creator>
  <cp:lastModifiedBy>Liv Jørgensen</cp:lastModifiedBy>
  <cp:revision>3</cp:revision>
  <dcterms:created xsi:type="dcterms:W3CDTF">2026-03-13T08:19:38Z</dcterms:created>
  <dcterms:modified xsi:type="dcterms:W3CDTF">2026-04-15T09:51:28Z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0x01010033C93D719F65AF4B998394E0B057CE0F</vt:lpwstr>
  </property>
</Properties>
</file>